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1700" r:id="rId2"/>
    <p:sldId id="2014" r:id="rId3"/>
    <p:sldId id="2035" r:id="rId4"/>
    <p:sldId id="2027" r:id="rId5"/>
    <p:sldId id="2036" r:id="rId6"/>
    <p:sldId id="1708" r:id="rId7"/>
    <p:sldId id="1880" r:id="rId8"/>
    <p:sldId id="2024" r:id="rId9"/>
    <p:sldId id="2025" r:id="rId10"/>
    <p:sldId id="2026" r:id="rId11"/>
    <p:sldId id="2037" r:id="rId12"/>
    <p:sldId id="2034" r:id="rId13"/>
    <p:sldId id="2028" r:id="rId14"/>
    <p:sldId id="2029" r:id="rId15"/>
    <p:sldId id="2038" r:id="rId16"/>
    <p:sldId id="2030" r:id="rId17"/>
    <p:sldId id="2031" r:id="rId18"/>
    <p:sldId id="2032" r:id="rId19"/>
    <p:sldId id="2033" r:id="rId20"/>
    <p:sldId id="1730" r:id="rId21"/>
    <p:sldId id="1995" r:id="rId22"/>
    <p:sldId id="1996" r:id="rId23"/>
    <p:sldId id="2039" r:id="rId24"/>
    <p:sldId id="2040" r:id="rId25"/>
    <p:sldId id="2041" r:id="rId26"/>
    <p:sldId id="2042" r:id="rId27"/>
    <p:sldId id="2043" r:id="rId28"/>
    <p:sldId id="2044" r:id="rId29"/>
    <p:sldId id="2047" r:id="rId30"/>
    <p:sldId id="2048" r:id="rId31"/>
    <p:sldId id="2049" r:id="rId32"/>
    <p:sldId id="2045" r:id="rId33"/>
    <p:sldId id="1731" r:id="rId34"/>
    <p:sldId id="1711" r:id="rId35"/>
    <p:sldId id="1999" r:id="rId36"/>
    <p:sldId id="2046" r:id="rId37"/>
    <p:sldId id="1979" r:id="rId38"/>
    <p:sldId id="2050" r:id="rId39"/>
    <p:sldId id="2053" r:id="rId40"/>
    <p:sldId id="2051" r:id="rId41"/>
    <p:sldId id="2052" r:id="rId42"/>
    <p:sldId id="2054" r:id="rId43"/>
    <p:sldId id="2055" r:id="rId44"/>
    <p:sldId id="2056" r:id="rId45"/>
    <p:sldId id="2057" r:id="rId46"/>
    <p:sldId id="2059" r:id="rId47"/>
    <p:sldId id="2060" r:id="rId48"/>
    <p:sldId id="2061" r:id="rId49"/>
    <p:sldId id="2062" r:id="rId50"/>
    <p:sldId id="2063" r:id="rId51"/>
    <p:sldId id="2064" r:id="rId52"/>
    <p:sldId id="2065" r:id="rId53"/>
    <p:sldId id="2066" r:id="rId54"/>
    <p:sldId id="1692" r:id="rId5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5" autoAdjust="0"/>
    <p:restoredTop sz="95067" autoAdjust="0"/>
  </p:normalViewPr>
  <p:slideViewPr>
    <p:cSldViewPr>
      <p:cViewPr varScale="1">
        <p:scale>
          <a:sx n="90" d="100"/>
          <a:sy n="90" d="100"/>
        </p:scale>
        <p:origin x="1002" y="-12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27-Oct-19</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27-Oct-19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1BD16-7D25-48C4-9F8A-B5008FB22514}"/>
              </a:ext>
            </a:extLst>
          </p:cNvPr>
          <p:cNvSpPr>
            <a:spLocks noGrp="1"/>
          </p:cNvSpPr>
          <p:nvPr>
            <p:ph type="ctrTitle"/>
          </p:nvPr>
        </p:nvSpPr>
        <p:spPr>
          <a:xfrm>
            <a:off x="179512" y="3507854"/>
            <a:ext cx="8784976" cy="961780"/>
          </a:xfrm>
        </p:spPr>
        <p:txBody>
          <a:bodyPr/>
          <a:lstStyle/>
          <a:p>
            <a:pPr algn="ctr"/>
            <a:r>
              <a:rPr lang="en-US" sz="2600" dirty="0"/>
              <a:t>The call number in the holdings record </a:t>
            </a:r>
            <a:br>
              <a:rPr lang="en-US" sz="2600" dirty="0"/>
            </a:br>
            <a:r>
              <a:rPr lang="en-US" sz="2600" dirty="0"/>
              <a:t>and the call number in the item record</a:t>
            </a:r>
            <a:endParaRPr lang="he-IL" sz="2600" dirty="0"/>
          </a:p>
        </p:txBody>
      </p:sp>
      <p:sp>
        <p:nvSpPr>
          <p:cNvPr id="5" name="Subtitle 4">
            <a:extLst>
              <a:ext uri="{FF2B5EF4-FFF2-40B4-BE49-F238E27FC236}">
                <a16:creationId xmlns:a16="http://schemas.microsoft.com/office/drawing/2014/main" id="{D2703154-BABB-4926-A144-769E07516A7F}"/>
              </a:ext>
            </a:extLst>
          </p:cNvPr>
          <p:cNvSpPr>
            <a:spLocks noGrp="1"/>
          </p:cNvSpPr>
          <p:nvPr>
            <p:ph type="subTitle" idx="1"/>
          </p:nvPr>
        </p:nvSpPr>
        <p:spPr>
          <a:xfrm>
            <a:off x="115428" y="4665120"/>
            <a:ext cx="6326909" cy="478380"/>
          </a:xfrm>
        </p:spPr>
        <p:txBody>
          <a:bodyPr/>
          <a:lstStyle/>
          <a:p>
            <a:r>
              <a:rPr lang="en-US" dirty="0"/>
              <a:t>Yoel Kortick.  Senior Librarian</a:t>
            </a:r>
          </a:p>
        </p:txBody>
      </p:sp>
    </p:spTree>
    <p:extLst>
      <p:ext uri="{BB962C8B-B14F-4D97-AF65-F5344CB8AC3E}">
        <p14:creationId xmlns:p14="http://schemas.microsoft.com/office/powerpoint/2010/main" val="134525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call number in the holdings record</a:t>
            </a:r>
          </a:p>
        </p:txBody>
      </p:sp>
      <p:sp>
        <p:nvSpPr>
          <p:cNvPr id="13" name="Content Placeholder 5">
            <a:extLst>
              <a:ext uri="{FF2B5EF4-FFF2-40B4-BE49-F238E27FC236}">
                <a16:creationId xmlns:a16="http://schemas.microsoft.com/office/drawing/2014/main" id="{9447B01B-AF86-46E4-8137-67B8EEE7C357}"/>
              </a:ext>
            </a:extLst>
          </p:cNvPr>
          <p:cNvSpPr>
            <a:spLocks noGrp="1"/>
          </p:cNvSpPr>
          <p:nvPr>
            <p:ph idx="1"/>
          </p:nvPr>
        </p:nvSpPr>
        <p:spPr>
          <a:xfrm>
            <a:off x="323528" y="752604"/>
            <a:ext cx="8424936" cy="3763361"/>
          </a:xfrm>
        </p:spPr>
        <p:txBody>
          <a:bodyPr>
            <a:normAutofit/>
          </a:bodyPr>
          <a:lstStyle/>
          <a:p>
            <a:r>
              <a:rPr lang="en-US" sz="2000" dirty="0"/>
              <a:t>One bibliographic record </a:t>
            </a:r>
            <a:r>
              <a:rPr lang="en-US" sz="2000" b="1" dirty="0">
                <a:solidFill>
                  <a:srgbClr val="FF0000"/>
                </a:solidFill>
              </a:rPr>
              <a:t>can</a:t>
            </a:r>
            <a:r>
              <a:rPr lang="en-US" sz="2000" dirty="0"/>
              <a:t> have two holdings records as follows:</a:t>
            </a:r>
          </a:p>
          <a:p>
            <a:r>
              <a:rPr lang="en-US" sz="2000" dirty="0"/>
              <a:t>$$b ULINC $$c GEN $$h PS3573.I87 $$</a:t>
            </a:r>
            <a:r>
              <a:rPr lang="en-US" sz="2000" dirty="0" err="1"/>
              <a:t>i</a:t>
            </a:r>
            <a:r>
              <a:rPr lang="en-US" sz="2000" dirty="0"/>
              <a:t> G74 1991 $$k </a:t>
            </a:r>
            <a:r>
              <a:rPr lang="en-US" sz="2000" b="1" dirty="0">
                <a:solidFill>
                  <a:srgbClr val="FF0000"/>
                </a:solidFill>
              </a:rPr>
              <a:t>Ref</a:t>
            </a:r>
            <a:r>
              <a:rPr lang="en-US" sz="2000" dirty="0"/>
              <a:t> $$m Vault $$t 613</a:t>
            </a:r>
          </a:p>
          <a:p>
            <a:r>
              <a:rPr lang="en-US" sz="2000" dirty="0"/>
              <a:t>$$b ULINC $$c GEN $$h PS3573.I87 $$</a:t>
            </a:r>
            <a:r>
              <a:rPr lang="en-US" sz="2000" dirty="0" err="1"/>
              <a:t>i</a:t>
            </a:r>
            <a:r>
              <a:rPr lang="en-US" sz="2000" dirty="0"/>
              <a:t> G74 1991 $$k </a:t>
            </a:r>
            <a:r>
              <a:rPr lang="en-US" sz="2000" b="1" dirty="0">
                <a:solidFill>
                  <a:srgbClr val="FF0000"/>
                </a:solidFill>
              </a:rPr>
              <a:t>REF</a:t>
            </a:r>
            <a:r>
              <a:rPr lang="en-US" sz="2000" dirty="0"/>
              <a:t> $$m Vault $$t 613</a:t>
            </a:r>
          </a:p>
        </p:txBody>
      </p:sp>
    </p:spTree>
    <p:extLst>
      <p:ext uri="{BB962C8B-B14F-4D97-AF65-F5344CB8AC3E}">
        <p14:creationId xmlns:p14="http://schemas.microsoft.com/office/powerpoint/2010/main" val="124574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Fields where the call number may be catalogued</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Tree>
    <p:extLst>
      <p:ext uri="{BB962C8B-B14F-4D97-AF65-F5344CB8AC3E}">
        <p14:creationId xmlns:p14="http://schemas.microsoft.com/office/powerpoint/2010/main" val="206564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Fields where the call number may be catalogued</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752605"/>
            <a:ext cx="8282085" cy="3619345"/>
          </a:xfrm>
        </p:spPr>
        <p:txBody>
          <a:bodyPr>
            <a:normAutofit/>
          </a:bodyPr>
          <a:lstStyle/>
          <a:p>
            <a:r>
              <a:rPr lang="en-US" sz="2200" dirty="0"/>
              <a:t>In Alma the call number of an item is “catalogued” (or “entered”) into one or both of the following fields:</a:t>
            </a:r>
          </a:p>
          <a:p>
            <a:pPr marL="457200" indent="-457200">
              <a:buFont typeface="+mj-lt"/>
              <a:buAutoNum type="arabicPeriod"/>
            </a:pPr>
            <a:r>
              <a:rPr lang="en-US" sz="2200" dirty="0"/>
              <a:t>852 subfield h, </a:t>
            </a:r>
            <a:r>
              <a:rPr lang="en-US" sz="2200" dirty="0" err="1"/>
              <a:t>i</a:t>
            </a:r>
            <a:r>
              <a:rPr lang="en-US" sz="2200" dirty="0"/>
              <a:t>, k, m of the holdings record </a:t>
            </a:r>
          </a:p>
          <a:p>
            <a:pPr marL="457200" indent="-457200">
              <a:buFont typeface="+mj-lt"/>
              <a:buAutoNum type="arabicPeriod"/>
            </a:pPr>
            <a:r>
              <a:rPr lang="en-US" sz="2200" dirty="0"/>
              <a:t>Item call number field of the item</a:t>
            </a:r>
          </a:p>
        </p:txBody>
      </p:sp>
    </p:spTree>
    <p:extLst>
      <p:ext uri="{BB962C8B-B14F-4D97-AF65-F5344CB8AC3E}">
        <p14:creationId xmlns:p14="http://schemas.microsoft.com/office/powerpoint/2010/main" val="239737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Fields where the call number may be catalogued</a:t>
            </a:r>
          </a:p>
        </p:txBody>
      </p:sp>
      <p:pic>
        <p:nvPicPr>
          <p:cNvPr id="6" name="Picture 5">
            <a:extLst>
              <a:ext uri="{FF2B5EF4-FFF2-40B4-BE49-F238E27FC236}">
                <a16:creationId xmlns:a16="http://schemas.microsoft.com/office/drawing/2014/main" id="{15091895-FF6F-42E1-AB2B-5CC456016390}"/>
              </a:ext>
            </a:extLst>
          </p:cNvPr>
          <p:cNvPicPr>
            <a:picLocks noChangeAspect="1"/>
          </p:cNvPicPr>
          <p:nvPr/>
        </p:nvPicPr>
        <p:blipFill>
          <a:blip r:embed="rId2"/>
          <a:stretch>
            <a:fillRect/>
          </a:stretch>
        </p:blipFill>
        <p:spPr>
          <a:xfrm>
            <a:off x="1209675" y="1635646"/>
            <a:ext cx="6724650" cy="2924175"/>
          </a:xfrm>
          <a:prstGeom prst="rect">
            <a:avLst/>
          </a:prstGeom>
          <a:ln>
            <a:solidFill>
              <a:schemeClr val="accent1"/>
            </a:solidFill>
          </a:ln>
        </p:spPr>
      </p:pic>
      <p:sp>
        <p:nvSpPr>
          <p:cNvPr id="8" name="Content Placeholder 5">
            <a:extLst>
              <a:ext uri="{FF2B5EF4-FFF2-40B4-BE49-F238E27FC236}">
                <a16:creationId xmlns:a16="http://schemas.microsoft.com/office/drawing/2014/main" id="{0FF96C89-B8BD-47A6-8DED-35417D021873}"/>
              </a:ext>
            </a:extLst>
          </p:cNvPr>
          <p:cNvSpPr>
            <a:spLocks noGrp="1"/>
          </p:cNvSpPr>
          <p:nvPr>
            <p:ph idx="1"/>
          </p:nvPr>
        </p:nvSpPr>
        <p:spPr>
          <a:xfrm>
            <a:off x="414044" y="752605"/>
            <a:ext cx="8282085" cy="630823"/>
          </a:xfrm>
        </p:spPr>
        <p:txBody>
          <a:bodyPr>
            <a:normAutofit/>
          </a:bodyPr>
          <a:lstStyle/>
          <a:p>
            <a:r>
              <a:rPr lang="en-US" sz="2200" dirty="0"/>
              <a:t>852 subfield h, </a:t>
            </a:r>
            <a:r>
              <a:rPr lang="en-US" sz="2200" dirty="0" err="1"/>
              <a:t>i</a:t>
            </a:r>
            <a:r>
              <a:rPr lang="en-US" sz="2200" dirty="0"/>
              <a:t>, k, m of the holdings record </a:t>
            </a:r>
          </a:p>
        </p:txBody>
      </p:sp>
      <p:sp>
        <p:nvSpPr>
          <p:cNvPr id="9" name="Rectangle 8">
            <a:extLst>
              <a:ext uri="{FF2B5EF4-FFF2-40B4-BE49-F238E27FC236}">
                <a16:creationId xmlns:a16="http://schemas.microsoft.com/office/drawing/2014/main" id="{76DD39A0-9404-4CD1-9DE6-7B8A4014F4C0}"/>
              </a:ext>
            </a:extLst>
          </p:cNvPr>
          <p:cNvSpPr/>
          <p:nvPr/>
        </p:nvSpPr>
        <p:spPr>
          <a:xfrm>
            <a:off x="3203848" y="4270466"/>
            <a:ext cx="13681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89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Fields where the call number may be catalogued</a:t>
            </a:r>
          </a:p>
        </p:txBody>
      </p:sp>
      <p:sp>
        <p:nvSpPr>
          <p:cNvPr id="8" name="Content Placeholder 5">
            <a:extLst>
              <a:ext uri="{FF2B5EF4-FFF2-40B4-BE49-F238E27FC236}">
                <a16:creationId xmlns:a16="http://schemas.microsoft.com/office/drawing/2014/main" id="{0FF96C89-B8BD-47A6-8DED-35417D021873}"/>
              </a:ext>
            </a:extLst>
          </p:cNvPr>
          <p:cNvSpPr>
            <a:spLocks noGrp="1"/>
          </p:cNvSpPr>
          <p:nvPr>
            <p:ph idx="1"/>
          </p:nvPr>
        </p:nvSpPr>
        <p:spPr>
          <a:xfrm>
            <a:off x="414044" y="752605"/>
            <a:ext cx="8282085" cy="523001"/>
          </a:xfrm>
        </p:spPr>
        <p:txBody>
          <a:bodyPr>
            <a:normAutofit/>
          </a:bodyPr>
          <a:lstStyle/>
          <a:p>
            <a:r>
              <a:rPr lang="en-US" sz="2200" dirty="0"/>
              <a:t>Item call number field of the item</a:t>
            </a:r>
          </a:p>
        </p:txBody>
      </p:sp>
      <p:pic>
        <p:nvPicPr>
          <p:cNvPr id="3" name="Picture 2">
            <a:extLst>
              <a:ext uri="{FF2B5EF4-FFF2-40B4-BE49-F238E27FC236}">
                <a16:creationId xmlns:a16="http://schemas.microsoft.com/office/drawing/2014/main" id="{FDB9DD98-84C0-49C8-A77D-9157332C7C4D}"/>
              </a:ext>
            </a:extLst>
          </p:cNvPr>
          <p:cNvPicPr>
            <a:picLocks noChangeAspect="1"/>
          </p:cNvPicPr>
          <p:nvPr/>
        </p:nvPicPr>
        <p:blipFill>
          <a:blip r:embed="rId2"/>
          <a:stretch>
            <a:fillRect/>
          </a:stretch>
        </p:blipFill>
        <p:spPr>
          <a:xfrm>
            <a:off x="0" y="1526478"/>
            <a:ext cx="9144000" cy="2090543"/>
          </a:xfrm>
          <a:prstGeom prst="rect">
            <a:avLst/>
          </a:prstGeom>
          <a:ln>
            <a:solidFill>
              <a:schemeClr val="accent1"/>
            </a:solidFill>
          </a:ln>
        </p:spPr>
      </p:pic>
      <p:sp>
        <p:nvSpPr>
          <p:cNvPr id="7" name="Rectangle 6">
            <a:extLst>
              <a:ext uri="{FF2B5EF4-FFF2-40B4-BE49-F238E27FC236}">
                <a16:creationId xmlns:a16="http://schemas.microsoft.com/office/drawing/2014/main" id="{1FEE6DB9-795E-45EF-B591-93E212BB576B}"/>
              </a:ext>
            </a:extLst>
          </p:cNvPr>
          <p:cNvSpPr/>
          <p:nvPr/>
        </p:nvSpPr>
        <p:spPr>
          <a:xfrm>
            <a:off x="4716016" y="2597402"/>
            <a:ext cx="2376264" cy="334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65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Call number appearance to staff and end user</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Tree>
    <p:extLst>
      <p:ext uri="{BB962C8B-B14F-4D97-AF65-F5344CB8AC3E}">
        <p14:creationId xmlns:p14="http://schemas.microsoft.com/office/powerpoint/2010/main" val="1829076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Call number appearance to staff and end user</a:t>
            </a:r>
          </a:p>
        </p:txBody>
      </p:sp>
      <p:sp>
        <p:nvSpPr>
          <p:cNvPr id="7" name="Rectangle 6">
            <a:extLst>
              <a:ext uri="{FF2B5EF4-FFF2-40B4-BE49-F238E27FC236}">
                <a16:creationId xmlns:a16="http://schemas.microsoft.com/office/drawing/2014/main" id="{1FEE6DB9-795E-45EF-B591-93E212BB576B}"/>
              </a:ext>
            </a:extLst>
          </p:cNvPr>
          <p:cNvSpPr/>
          <p:nvPr/>
        </p:nvSpPr>
        <p:spPr>
          <a:xfrm>
            <a:off x="4716016" y="2597402"/>
            <a:ext cx="2376264" cy="334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48A56BF-2267-49AD-8518-4FE9FAC2B0AE}"/>
              </a:ext>
            </a:extLst>
          </p:cNvPr>
          <p:cNvPicPr>
            <a:picLocks noChangeAspect="1"/>
          </p:cNvPicPr>
          <p:nvPr/>
        </p:nvPicPr>
        <p:blipFill>
          <a:blip r:embed="rId2"/>
          <a:stretch>
            <a:fillRect/>
          </a:stretch>
        </p:blipFill>
        <p:spPr>
          <a:xfrm>
            <a:off x="0" y="888824"/>
            <a:ext cx="9144000" cy="3771158"/>
          </a:xfrm>
          <a:prstGeom prst="rect">
            <a:avLst/>
          </a:prstGeom>
          <a:ln>
            <a:solidFill>
              <a:schemeClr val="accent1"/>
            </a:solidFill>
          </a:ln>
        </p:spPr>
      </p:pic>
      <p:sp>
        <p:nvSpPr>
          <p:cNvPr id="10" name="Rectangle 9">
            <a:extLst>
              <a:ext uri="{FF2B5EF4-FFF2-40B4-BE49-F238E27FC236}">
                <a16:creationId xmlns:a16="http://schemas.microsoft.com/office/drawing/2014/main" id="{96E35AD1-1438-4DD8-A37A-E797EBC4EAED}"/>
              </a:ext>
            </a:extLst>
          </p:cNvPr>
          <p:cNvSpPr/>
          <p:nvPr/>
        </p:nvSpPr>
        <p:spPr>
          <a:xfrm>
            <a:off x="3059832" y="3363838"/>
            <a:ext cx="936104"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2CD7B2-E2FE-4B6E-8B68-9ED7131AB555}"/>
              </a:ext>
            </a:extLst>
          </p:cNvPr>
          <p:cNvSpPr/>
          <p:nvPr/>
        </p:nvSpPr>
        <p:spPr>
          <a:xfrm>
            <a:off x="3995936" y="3363838"/>
            <a:ext cx="1224136"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F6790B2-15DC-4B20-AFD8-A3E3082AF481}"/>
              </a:ext>
            </a:extLst>
          </p:cNvPr>
          <p:cNvSpPr txBox="1"/>
          <p:nvPr/>
        </p:nvSpPr>
        <p:spPr>
          <a:xfrm>
            <a:off x="179512" y="2643758"/>
            <a:ext cx="2376264" cy="369332"/>
          </a:xfrm>
          <a:prstGeom prst="rect">
            <a:avLst/>
          </a:prstGeom>
          <a:solidFill>
            <a:schemeClr val="bg1"/>
          </a:solidFill>
          <a:ln>
            <a:solidFill>
              <a:schemeClr val="accent1"/>
            </a:solidFill>
          </a:ln>
        </p:spPr>
        <p:txBody>
          <a:bodyPr wrap="square" rtlCol="0">
            <a:spAutoFit/>
          </a:bodyPr>
          <a:lstStyle/>
          <a:p>
            <a:r>
              <a:rPr lang="en-US" dirty="0"/>
              <a:t>From Holdings Record</a:t>
            </a:r>
          </a:p>
        </p:txBody>
      </p:sp>
      <p:cxnSp>
        <p:nvCxnSpPr>
          <p:cNvPr id="14" name="Straight Arrow Connector 13">
            <a:extLst>
              <a:ext uri="{FF2B5EF4-FFF2-40B4-BE49-F238E27FC236}">
                <a16:creationId xmlns:a16="http://schemas.microsoft.com/office/drawing/2014/main" id="{7A76177E-D957-4AF4-812D-DC7B90B2A18A}"/>
              </a:ext>
            </a:extLst>
          </p:cNvPr>
          <p:cNvCxnSpPr/>
          <p:nvPr/>
        </p:nvCxnSpPr>
        <p:spPr>
          <a:xfrm>
            <a:off x="2555776" y="3013090"/>
            <a:ext cx="504056" cy="3507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67537A4-F64E-4D32-B8A5-4671C6F66693}"/>
              </a:ext>
            </a:extLst>
          </p:cNvPr>
          <p:cNvSpPr txBox="1"/>
          <p:nvPr/>
        </p:nvSpPr>
        <p:spPr>
          <a:xfrm>
            <a:off x="5577040" y="2645802"/>
            <a:ext cx="2376264" cy="369332"/>
          </a:xfrm>
          <a:prstGeom prst="rect">
            <a:avLst/>
          </a:prstGeom>
          <a:solidFill>
            <a:schemeClr val="bg1"/>
          </a:solidFill>
          <a:ln>
            <a:solidFill>
              <a:schemeClr val="accent1"/>
            </a:solidFill>
          </a:ln>
        </p:spPr>
        <p:txBody>
          <a:bodyPr wrap="square" rtlCol="0">
            <a:spAutoFit/>
          </a:bodyPr>
          <a:lstStyle/>
          <a:p>
            <a:r>
              <a:rPr lang="en-US" dirty="0"/>
              <a:t>From Item Record</a:t>
            </a:r>
          </a:p>
        </p:txBody>
      </p:sp>
      <p:cxnSp>
        <p:nvCxnSpPr>
          <p:cNvPr id="16" name="Straight Arrow Connector 15">
            <a:extLst>
              <a:ext uri="{FF2B5EF4-FFF2-40B4-BE49-F238E27FC236}">
                <a16:creationId xmlns:a16="http://schemas.microsoft.com/office/drawing/2014/main" id="{6E39BE33-3AC2-4E1D-A975-3505BCFF8B33}"/>
              </a:ext>
            </a:extLst>
          </p:cNvPr>
          <p:cNvCxnSpPr>
            <a:cxnSpLocks/>
          </p:cNvCxnSpPr>
          <p:nvPr/>
        </p:nvCxnSpPr>
        <p:spPr>
          <a:xfrm flipH="1">
            <a:off x="5220072" y="3015134"/>
            <a:ext cx="360040" cy="3487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5916B11-DB1D-41BF-8B40-E47D1385CF13}"/>
              </a:ext>
            </a:extLst>
          </p:cNvPr>
          <p:cNvSpPr txBox="1"/>
          <p:nvPr/>
        </p:nvSpPr>
        <p:spPr>
          <a:xfrm>
            <a:off x="3347864" y="740553"/>
            <a:ext cx="2106481" cy="369332"/>
          </a:xfrm>
          <a:prstGeom prst="rect">
            <a:avLst/>
          </a:prstGeom>
          <a:solidFill>
            <a:schemeClr val="bg1"/>
          </a:solidFill>
          <a:ln>
            <a:solidFill>
              <a:schemeClr val="accent1"/>
            </a:solidFill>
          </a:ln>
        </p:spPr>
        <p:txBody>
          <a:bodyPr wrap="square" rtlCol="0">
            <a:spAutoFit/>
          </a:bodyPr>
          <a:lstStyle/>
          <a:p>
            <a:pPr algn="ctr"/>
            <a:r>
              <a:rPr lang="en-US" dirty="0"/>
              <a:t>Alma list of items</a:t>
            </a:r>
          </a:p>
        </p:txBody>
      </p:sp>
    </p:spTree>
    <p:extLst>
      <p:ext uri="{BB962C8B-B14F-4D97-AF65-F5344CB8AC3E}">
        <p14:creationId xmlns:p14="http://schemas.microsoft.com/office/powerpoint/2010/main" val="855037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07FB75-50D9-4A15-B1A0-E43943AF60F0}"/>
              </a:ext>
            </a:extLst>
          </p:cNvPr>
          <p:cNvPicPr>
            <a:picLocks noChangeAspect="1"/>
          </p:cNvPicPr>
          <p:nvPr/>
        </p:nvPicPr>
        <p:blipFill>
          <a:blip r:embed="rId2"/>
          <a:stretch>
            <a:fillRect/>
          </a:stretch>
        </p:blipFill>
        <p:spPr>
          <a:xfrm>
            <a:off x="0" y="702247"/>
            <a:ext cx="9144000" cy="373900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Call number appearance to staff and end user</a:t>
            </a:r>
          </a:p>
        </p:txBody>
      </p:sp>
      <p:sp>
        <p:nvSpPr>
          <p:cNvPr id="7" name="Rectangle 6">
            <a:extLst>
              <a:ext uri="{FF2B5EF4-FFF2-40B4-BE49-F238E27FC236}">
                <a16:creationId xmlns:a16="http://schemas.microsoft.com/office/drawing/2014/main" id="{1FEE6DB9-795E-45EF-B591-93E212BB576B}"/>
              </a:ext>
            </a:extLst>
          </p:cNvPr>
          <p:cNvSpPr/>
          <p:nvPr/>
        </p:nvSpPr>
        <p:spPr>
          <a:xfrm>
            <a:off x="4391980" y="2404579"/>
            <a:ext cx="1908212" cy="554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2CD7B2-E2FE-4B6E-8B68-9ED7131AB555}"/>
              </a:ext>
            </a:extLst>
          </p:cNvPr>
          <p:cNvSpPr/>
          <p:nvPr/>
        </p:nvSpPr>
        <p:spPr>
          <a:xfrm>
            <a:off x="4391472" y="2959366"/>
            <a:ext cx="1900946" cy="620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F6790B2-15DC-4B20-AFD8-A3E3082AF481}"/>
              </a:ext>
            </a:extLst>
          </p:cNvPr>
          <p:cNvSpPr txBox="1"/>
          <p:nvPr/>
        </p:nvSpPr>
        <p:spPr>
          <a:xfrm>
            <a:off x="6432986" y="1415597"/>
            <a:ext cx="2376264" cy="369332"/>
          </a:xfrm>
          <a:prstGeom prst="rect">
            <a:avLst/>
          </a:prstGeom>
          <a:solidFill>
            <a:schemeClr val="bg1"/>
          </a:solidFill>
          <a:ln>
            <a:solidFill>
              <a:schemeClr val="accent1"/>
            </a:solidFill>
          </a:ln>
        </p:spPr>
        <p:txBody>
          <a:bodyPr wrap="square" rtlCol="0">
            <a:spAutoFit/>
          </a:bodyPr>
          <a:lstStyle/>
          <a:p>
            <a:r>
              <a:rPr lang="en-US" dirty="0"/>
              <a:t>From Holdings Record</a:t>
            </a:r>
          </a:p>
        </p:txBody>
      </p:sp>
      <p:cxnSp>
        <p:nvCxnSpPr>
          <p:cNvPr id="14" name="Straight Arrow Connector 13">
            <a:extLst>
              <a:ext uri="{FF2B5EF4-FFF2-40B4-BE49-F238E27FC236}">
                <a16:creationId xmlns:a16="http://schemas.microsoft.com/office/drawing/2014/main" id="{7A76177E-D957-4AF4-812D-DC7B90B2A18A}"/>
              </a:ext>
            </a:extLst>
          </p:cNvPr>
          <p:cNvCxnSpPr/>
          <p:nvPr/>
        </p:nvCxnSpPr>
        <p:spPr>
          <a:xfrm>
            <a:off x="6305107" y="3586856"/>
            <a:ext cx="504056" cy="3507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67537A4-F64E-4D32-B8A5-4671C6F66693}"/>
              </a:ext>
            </a:extLst>
          </p:cNvPr>
          <p:cNvSpPr txBox="1"/>
          <p:nvPr/>
        </p:nvSpPr>
        <p:spPr>
          <a:xfrm>
            <a:off x="6432986" y="3928928"/>
            <a:ext cx="2376264" cy="369332"/>
          </a:xfrm>
          <a:prstGeom prst="rect">
            <a:avLst/>
          </a:prstGeom>
          <a:solidFill>
            <a:schemeClr val="bg1"/>
          </a:solidFill>
          <a:ln>
            <a:solidFill>
              <a:schemeClr val="accent1"/>
            </a:solidFill>
          </a:ln>
        </p:spPr>
        <p:txBody>
          <a:bodyPr wrap="square" rtlCol="0">
            <a:spAutoFit/>
          </a:bodyPr>
          <a:lstStyle/>
          <a:p>
            <a:r>
              <a:rPr lang="en-US" dirty="0"/>
              <a:t>From Item Record</a:t>
            </a:r>
          </a:p>
        </p:txBody>
      </p:sp>
      <p:cxnSp>
        <p:nvCxnSpPr>
          <p:cNvPr id="16" name="Straight Arrow Connector 15">
            <a:extLst>
              <a:ext uri="{FF2B5EF4-FFF2-40B4-BE49-F238E27FC236}">
                <a16:creationId xmlns:a16="http://schemas.microsoft.com/office/drawing/2014/main" id="{6E39BE33-3AC2-4E1D-A975-3505BCFF8B33}"/>
              </a:ext>
            </a:extLst>
          </p:cNvPr>
          <p:cNvCxnSpPr>
            <a:cxnSpLocks/>
          </p:cNvCxnSpPr>
          <p:nvPr/>
        </p:nvCxnSpPr>
        <p:spPr>
          <a:xfrm flipH="1">
            <a:off x="6292418" y="1784929"/>
            <a:ext cx="140568" cy="5917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6A023F-14CF-4D8C-B76D-75D9F9A58702}"/>
              </a:ext>
            </a:extLst>
          </p:cNvPr>
          <p:cNvSpPr txBox="1"/>
          <p:nvPr/>
        </p:nvSpPr>
        <p:spPr>
          <a:xfrm>
            <a:off x="3347864" y="740553"/>
            <a:ext cx="2106481" cy="646331"/>
          </a:xfrm>
          <a:prstGeom prst="rect">
            <a:avLst/>
          </a:prstGeom>
          <a:solidFill>
            <a:schemeClr val="bg1"/>
          </a:solidFill>
          <a:ln>
            <a:solidFill>
              <a:schemeClr val="accent1"/>
            </a:solidFill>
          </a:ln>
        </p:spPr>
        <p:txBody>
          <a:bodyPr wrap="square" rtlCol="0">
            <a:spAutoFit/>
          </a:bodyPr>
          <a:lstStyle/>
          <a:p>
            <a:pPr algn="ctr"/>
            <a:r>
              <a:rPr lang="en-US" dirty="0"/>
              <a:t>Alma physical items search results</a:t>
            </a:r>
          </a:p>
        </p:txBody>
      </p:sp>
    </p:spTree>
    <p:extLst>
      <p:ext uri="{BB962C8B-B14F-4D97-AF65-F5344CB8AC3E}">
        <p14:creationId xmlns:p14="http://schemas.microsoft.com/office/powerpoint/2010/main" val="852428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A4AD52-A5EC-477B-B42D-00B10ACBE532}"/>
              </a:ext>
            </a:extLst>
          </p:cNvPr>
          <p:cNvPicPr>
            <a:picLocks noChangeAspect="1"/>
          </p:cNvPicPr>
          <p:nvPr/>
        </p:nvPicPr>
        <p:blipFill>
          <a:blip r:embed="rId2"/>
          <a:stretch>
            <a:fillRect/>
          </a:stretch>
        </p:blipFill>
        <p:spPr>
          <a:xfrm>
            <a:off x="476250" y="1704975"/>
            <a:ext cx="8191500" cy="173355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Call number appearance to staff and end user</a:t>
            </a:r>
          </a:p>
        </p:txBody>
      </p:sp>
      <p:sp>
        <p:nvSpPr>
          <p:cNvPr id="10" name="Rectangle 9">
            <a:extLst>
              <a:ext uri="{FF2B5EF4-FFF2-40B4-BE49-F238E27FC236}">
                <a16:creationId xmlns:a16="http://schemas.microsoft.com/office/drawing/2014/main" id="{96E35AD1-1438-4DD8-A37A-E797EBC4EAED}"/>
              </a:ext>
            </a:extLst>
          </p:cNvPr>
          <p:cNvSpPr/>
          <p:nvPr/>
        </p:nvSpPr>
        <p:spPr>
          <a:xfrm>
            <a:off x="3779912" y="2980522"/>
            <a:ext cx="1359446" cy="3507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F6790B2-15DC-4B20-AFD8-A3E3082AF481}"/>
              </a:ext>
            </a:extLst>
          </p:cNvPr>
          <p:cNvSpPr txBox="1"/>
          <p:nvPr/>
        </p:nvSpPr>
        <p:spPr>
          <a:xfrm>
            <a:off x="5220072" y="1704975"/>
            <a:ext cx="2376264" cy="369332"/>
          </a:xfrm>
          <a:prstGeom prst="rect">
            <a:avLst/>
          </a:prstGeom>
          <a:solidFill>
            <a:schemeClr val="bg1"/>
          </a:solidFill>
          <a:ln>
            <a:solidFill>
              <a:schemeClr val="accent1"/>
            </a:solidFill>
          </a:ln>
        </p:spPr>
        <p:txBody>
          <a:bodyPr wrap="square" rtlCol="0">
            <a:spAutoFit/>
          </a:bodyPr>
          <a:lstStyle/>
          <a:p>
            <a:r>
              <a:rPr lang="en-US" dirty="0"/>
              <a:t>From Holdings Record</a:t>
            </a:r>
          </a:p>
        </p:txBody>
      </p:sp>
      <p:cxnSp>
        <p:nvCxnSpPr>
          <p:cNvPr id="14" name="Straight Arrow Connector 13">
            <a:extLst>
              <a:ext uri="{FF2B5EF4-FFF2-40B4-BE49-F238E27FC236}">
                <a16:creationId xmlns:a16="http://schemas.microsoft.com/office/drawing/2014/main" id="{7A76177E-D957-4AF4-812D-DC7B90B2A18A}"/>
              </a:ext>
            </a:extLst>
          </p:cNvPr>
          <p:cNvCxnSpPr>
            <a:cxnSpLocks/>
          </p:cNvCxnSpPr>
          <p:nvPr/>
        </p:nvCxnSpPr>
        <p:spPr>
          <a:xfrm flipH="1">
            <a:off x="5004048" y="2074307"/>
            <a:ext cx="792088" cy="9062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E763C10-BB73-4F61-B20F-7A160D22180C}"/>
              </a:ext>
            </a:extLst>
          </p:cNvPr>
          <p:cNvSpPr txBox="1"/>
          <p:nvPr/>
        </p:nvSpPr>
        <p:spPr>
          <a:xfrm>
            <a:off x="3347864" y="740553"/>
            <a:ext cx="2106481" cy="369332"/>
          </a:xfrm>
          <a:prstGeom prst="rect">
            <a:avLst/>
          </a:prstGeom>
          <a:solidFill>
            <a:schemeClr val="bg1"/>
          </a:solidFill>
          <a:ln>
            <a:solidFill>
              <a:schemeClr val="accent1"/>
            </a:solidFill>
          </a:ln>
        </p:spPr>
        <p:txBody>
          <a:bodyPr wrap="square" rtlCol="0">
            <a:spAutoFit/>
          </a:bodyPr>
          <a:lstStyle/>
          <a:p>
            <a:pPr algn="ctr"/>
            <a:r>
              <a:rPr lang="en-US" dirty="0"/>
              <a:t>Primo search results</a:t>
            </a:r>
          </a:p>
        </p:txBody>
      </p:sp>
    </p:spTree>
    <p:extLst>
      <p:ext uri="{BB962C8B-B14F-4D97-AF65-F5344CB8AC3E}">
        <p14:creationId xmlns:p14="http://schemas.microsoft.com/office/powerpoint/2010/main" val="247410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F08D9D-F4FD-49D8-8660-D6FFBAFE48C4}"/>
              </a:ext>
            </a:extLst>
          </p:cNvPr>
          <p:cNvPicPr>
            <a:picLocks noChangeAspect="1"/>
          </p:cNvPicPr>
          <p:nvPr/>
        </p:nvPicPr>
        <p:blipFill>
          <a:blip r:embed="rId2"/>
          <a:stretch>
            <a:fillRect/>
          </a:stretch>
        </p:blipFill>
        <p:spPr>
          <a:xfrm>
            <a:off x="1076325" y="795337"/>
            <a:ext cx="6991350" cy="355282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Call number appearance to staff and end user</a:t>
            </a:r>
          </a:p>
        </p:txBody>
      </p:sp>
      <p:sp>
        <p:nvSpPr>
          <p:cNvPr id="10" name="Rectangle 9">
            <a:extLst>
              <a:ext uri="{FF2B5EF4-FFF2-40B4-BE49-F238E27FC236}">
                <a16:creationId xmlns:a16="http://schemas.microsoft.com/office/drawing/2014/main" id="{96E35AD1-1438-4DD8-A37A-E797EBC4EAED}"/>
              </a:ext>
            </a:extLst>
          </p:cNvPr>
          <p:cNvSpPr/>
          <p:nvPr/>
        </p:nvSpPr>
        <p:spPr>
          <a:xfrm>
            <a:off x="5004048" y="2297728"/>
            <a:ext cx="1368151" cy="2149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F6790B2-15DC-4B20-AFD8-A3E3082AF481}"/>
              </a:ext>
            </a:extLst>
          </p:cNvPr>
          <p:cNvSpPr txBox="1"/>
          <p:nvPr/>
        </p:nvSpPr>
        <p:spPr>
          <a:xfrm>
            <a:off x="5833269" y="1319821"/>
            <a:ext cx="2376264" cy="369332"/>
          </a:xfrm>
          <a:prstGeom prst="rect">
            <a:avLst/>
          </a:prstGeom>
          <a:solidFill>
            <a:schemeClr val="bg1"/>
          </a:solidFill>
          <a:ln>
            <a:solidFill>
              <a:schemeClr val="accent1"/>
            </a:solidFill>
          </a:ln>
        </p:spPr>
        <p:txBody>
          <a:bodyPr wrap="square" rtlCol="0">
            <a:spAutoFit/>
          </a:bodyPr>
          <a:lstStyle/>
          <a:p>
            <a:r>
              <a:rPr lang="en-US" dirty="0"/>
              <a:t>From Item Record</a:t>
            </a:r>
          </a:p>
        </p:txBody>
      </p:sp>
      <p:cxnSp>
        <p:nvCxnSpPr>
          <p:cNvPr id="14" name="Straight Arrow Connector 13">
            <a:extLst>
              <a:ext uri="{FF2B5EF4-FFF2-40B4-BE49-F238E27FC236}">
                <a16:creationId xmlns:a16="http://schemas.microsoft.com/office/drawing/2014/main" id="{7A76177E-D957-4AF4-812D-DC7B90B2A18A}"/>
              </a:ext>
            </a:extLst>
          </p:cNvPr>
          <p:cNvCxnSpPr>
            <a:cxnSpLocks/>
          </p:cNvCxnSpPr>
          <p:nvPr/>
        </p:nvCxnSpPr>
        <p:spPr>
          <a:xfrm flipH="1">
            <a:off x="5424262" y="1703264"/>
            <a:ext cx="409007" cy="5944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0AD7704-F0BD-4B27-BF98-976527B681A8}"/>
              </a:ext>
            </a:extLst>
          </p:cNvPr>
          <p:cNvSpPr/>
          <p:nvPr/>
        </p:nvSpPr>
        <p:spPr>
          <a:xfrm>
            <a:off x="5652120" y="2691334"/>
            <a:ext cx="1114994" cy="2149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45A0908-8331-4923-A503-E527D6CE32BD}"/>
              </a:ext>
            </a:extLst>
          </p:cNvPr>
          <p:cNvSpPr txBox="1"/>
          <p:nvPr/>
        </p:nvSpPr>
        <p:spPr>
          <a:xfrm>
            <a:off x="6154954" y="3355698"/>
            <a:ext cx="2376264" cy="369332"/>
          </a:xfrm>
          <a:prstGeom prst="rect">
            <a:avLst/>
          </a:prstGeom>
          <a:solidFill>
            <a:schemeClr val="bg1"/>
          </a:solidFill>
          <a:ln>
            <a:solidFill>
              <a:schemeClr val="accent1"/>
            </a:solidFill>
          </a:ln>
        </p:spPr>
        <p:txBody>
          <a:bodyPr wrap="square" rtlCol="0">
            <a:spAutoFit/>
          </a:bodyPr>
          <a:lstStyle/>
          <a:p>
            <a:r>
              <a:rPr lang="en-US" dirty="0"/>
              <a:t>From Holdings Record</a:t>
            </a:r>
          </a:p>
        </p:txBody>
      </p:sp>
      <p:cxnSp>
        <p:nvCxnSpPr>
          <p:cNvPr id="17" name="Straight Arrow Connector 16">
            <a:extLst>
              <a:ext uri="{FF2B5EF4-FFF2-40B4-BE49-F238E27FC236}">
                <a16:creationId xmlns:a16="http://schemas.microsoft.com/office/drawing/2014/main" id="{7383F564-A7F8-4CBD-9988-3211E70CB38F}"/>
              </a:ext>
            </a:extLst>
          </p:cNvPr>
          <p:cNvCxnSpPr>
            <a:cxnSpLocks/>
          </p:cNvCxnSpPr>
          <p:nvPr/>
        </p:nvCxnSpPr>
        <p:spPr>
          <a:xfrm flipH="1" flipV="1">
            <a:off x="5833270" y="2956958"/>
            <a:ext cx="405355" cy="3987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C11AA85-6DB0-4E9B-AB9A-EFD8F81AB78E}"/>
              </a:ext>
            </a:extLst>
          </p:cNvPr>
          <p:cNvSpPr txBox="1"/>
          <p:nvPr/>
        </p:nvSpPr>
        <p:spPr>
          <a:xfrm>
            <a:off x="3347864" y="740553"/>
            <a:ext cx="2106481" cy="369332"/>
          </a:xfrm>
          <a:prstGeom prst="rect">
            <a:avLst/>
          </a:prstGeom>
          <a:solidFill>
            <a:schemeClr val="bg1"/>
          </a:solidFill>
          <a:ln>
            <a:solidFill>
              <a:schemeClr val="accent1"/>
            </a:solidFill>
          </a:ln>
        </p:spPr>
        <p:txBody>
          <a:bodyPr wrap="square" rtlCol="0">
            <a:spAutoFit/>
          </a:bodyPr>
          <a:lstStyle/>
          <a:p>
            <a:pPr algn="ctr"/>
            <a:r>
              <a:rPr lang="en-US" dirty="0"/>
              <a:t>Primo </a:t>
            </a:r>
            <a:r>
              <a:rPr lang="en-US" dirty="0" err="1"/>
              <a:t>GetIt</a:t>
            </a:r>
            <a:r>
              <a:rPr lang="en-US" dirty="0"/>
              <a:t> tab</a:t>
            </a:r>
          </a:p>
        </p:txBody>
      </p:sp>
    </p:spTree>
    <p:extLst>
      <p:ext uri="{BB962C8B-B14F-4D97-AF65-F5344CB8AC3E}">
        <p14:creationId xmlns:p14="http://schemas.microsoft.com/office/powerpoint/2010/main" val="143947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0D23D7-3D5D-4906-AFDD-91ECE1563632}"/>
              </a:ext>
            </a:extLst>
          </p:cNvPr>
          <p:cNvPicPr>
            <a:picLocks noChangeAspect="1"/>
          </p:cNvPicPr>
          <p:nvPr/>
        </p:nvPicPr>
        <p:blipFill>
          <a:blip r:embed="rId2"/>
          <a:stretch>
            <a:fillRect/>
          </a:stretch>
        </p:blipFill>
        <p:spPr>
          <a:xfrm>
            <a:off x="0" y="0"/>
            <a:ext cx="3514725" cy="4514850"/>
          </a:xfrm>
          <a:prstGeom prst="rect">
            <a:avLst/>
          </a:prstGeom>
        </p:spPr>
      </p:pic>
      <p:pic>
        <p:nvPicPr>
          <p:cNvPr id="7" name="Picture 6">
            <a:extLst>
              <a:ext uri="{FF2B5EF4-FFF2-40B4-BE49-F238E27FC236}">
                <a16:creationId xmlns:a16="http://schemas.microsoft.com/office/drawing/2014/main" id="{902E7707-9718-4CDC-9857-ED13F85ED8BA}"/>
              </a:ext>
            </a:extLst>
          </p:cNvPr>
          <p:cNvPicPr>
            <a:picLocks noChangeAspect="1"/>
          </p:cNvPicPr>
          <p:nvPr/>
        </p:nvPicPr>
        <p:blipFill>
          <a:blip r:embed="rId2"/>
          <a:stretch>
            <a:fillRect/>
          </a:stretch>
        </p:blipFill>
        <p:spPr>
          <a:xfrm>
            <a:off x="0" y="628650"/>
            <a:ext cx="3514725" cy="4514850"/>
          </a:xfrm>
          <a:prstGeom prst="rect">
            <a:avLst/>
          </a:prstGeom>
        </p:spPr>
      </p:pic>
      <p:pic>
        <p:nvPicPr>
          <p:cNvPr id="8" name="Picture 7">
            <a:extLst>
              <a:ext uri="{FF2B5EF4-FFF2-40B4-BE49-F238E27FC236}">
                <a16:creationId xmlns:a16="http://schemas.microsoft.com/office/drawing/2014/main" id="{E5998E75-98A1-4857-AE7F-88D35C057ED3}"/>
              </a:ext>
            </a:extLst>
          </p:cNvPr>
          <p:cNvPicPr>
            <a:picLocks noChangeAspect="1"/>
          </p:cNvPicPr>
          <p:nvPr/>
        </p:nvPicPr>
        <p:blipFill>
          <a:blip r:embed="rId2"/>
          <a:stretch>
            <a:fillRect/>
          </a:stretch>
        </p:blipFill>
        <p:spPr>
          <a:xfrm>
            <a:off x="1705347" y="-728"/>
            <a:ext cx="3514725" cy="4514850"/>
          </a:xfrm>
          <a:prstGeom prst="rect">
            <a:avLst/>
          </a:prstGeom>
        </p:spPr>
      </p:pic>
      <p:pic>
        <p:nvPicPr>
          <p:cNvPr id="9" name="Picture 8">
            <a:extLst>
              <a:ext uri="{FF2B5EF4-FFF2-40B4-BE49-F238E27FC236}">
                <a16:creationId xmlns:a16="http://schemas.microsoft.com/office/drawing/2014/main" id="{3E8C80D8-9ECB-4B2A-9BE8-057E6E7BF627}"/>
              </a:ext>
            </a:extLst>
          </p:cNvPr>
          <p:cNvPicPr>
            <a:picLocks noChangeAspect="1"/>
          </p:cNvPicPr>
          <p:nvPr/>
        </p:nvPicPr>
        <p:blipFill>
          <a:blip r:embed="rId2"/>
          <a:stretch>
            <a:fillRect/>
          </a:stretch>
        </p:blipFill>
        <p:spPr>
          <a:xfrm>
            <a:off x="1705347" y="627922"/>
            <a:ext cx="3514725" cy="4514850"/>
          </a:xfrm>
          <a:prstGeom prst="rect">
            <a:avLst/>
          </a:prstGeom>
        </p:spPr>
      </p:pic>
      <p:pic>
        <p:nvPicPr>
          <p:cNvPr id="10" name="Picture 9">
            <a:extLst>
              <a:ext uri="{FF2B5EF4-FFF2-40B4-BE49-F238E27FC236}">
                <a16:creationId xmlns:a16="http://schemas.microsoft.com/office/drawing/2014/main" id="{C5369693-A729-414D-A8D2-58B189BC54F8}"/>
              </a:ext>
            </a:extLst>
          </p:cNvPr>
          <p:cNvPicPr>
            <a:picLocks noChangeAspect="1"/>
          </p:cNvPicPr>
          <p:nvPr/>
        </p:nvPicPr>
        <p:blipFill>
          <a:blip r:embed="rId3"/>
          <a:stretch>
            <a:fillRect/>
          </a:stretch>
        </p:blipFill>
        <p:spPr>
          <a:xfrm>
            <a:off x="3933825" y="51470"/>
            <a:ext cx="1276350" cy="695325"/>
          </a:xfrm>
          <a:prstGeom prst="rect">
            <a:avLst/>
          </a:prstGeom>
        </p:spPr>
      </p:pic>
      <p:sp>
        <p:nvSpPr>
          <p:cNvPr id="11" name="Content Placeholder 4">
            <a:extLst>
              <a:ext uri="{FF2B5EF4-FFF2-40B4-BE49-F238E27FC236}">
                <a16:creationId xmlns:a16="http://schemas.microsoft.com/office/drawing/2014/main" id="{229CB68A-6B0F-43AB-8F03-89C79942157E}"/>
              </a:ext>
            </a:extLst>
          </p:cNvPr>
          <p:cNvSpPr>
            <a:spLocks noGrp="1"/>
          </p:cNvSpPr>
          <p:nvPr>
            <p:ph idx="1"/>
          </p:nvPr>
        </p:nvSpPr>
        <p:spPr>
          <a:xfrm>
            <a:off x="256357" y="816047"/>
            <a:ext cx="8631286" cy="3555903"/>
          </a:xfrm>
        </p:spPr>
        <p:txBody>
          <a:bodyPr>
            <a:normAutofit/>
          </a:bodyPr>
          <a:lstStyle/>
          <a:p>
            <a:r>
              <a:rPr lang="en-US" dirty="0"/>
              <a:t>Introduction</a:t>
            </a:r>
          </a:p>
          <a:p>
            <a:r>
              <a:rPr lang="en-US" dirty="0"/>
              <a:t>The call number in the holdings record</a:t>
            </a:r>
          </a:p>
          <a:p>
            <a:r>
              <a:rPr lang="en-US" dirty="0"/>
              <a:t>Fields where the call number may be catalogued</a:t>
            </a:r>
          </a:p>
          <a:p>
            <a:r>
              <a:rPr lang="en-US" dirty="0"/>
              <a:t>Call number appearance to staff and end user</a:t>
            </a:r>
          </a:p>
          <a:p>
            <a:r>
              <a:rPr lang="en-US" dirty="0"/>
              <a:t>Retrieving by holdings call number and item call number</a:t>
            </a:r>
          </a:p>
          <a:p>
            <a:r>
              <a:rPr lang="en-US" dirty="0"/>
              <a:t>When and why is it recommended to use an item call number</a:t>
            </a:r>
          </a:p>
          <a:p>
            <a:r>
              <a:rPr lang="en-US" dirty="0"/>
              <a:t>Holdings call number and item call number in published xml</a:t>
            </a:r>
          </a:p>
          <a:p>
            <a:r>
              <a:rPr lang="en-US" dirty="0"/>
              <a:t>Holdings call number and item call number in API output</a:t>
            </a:r>
          </a:p>
          <a:p>
            <a:endParaRPr lang="en-US" dirty="0"/>
          </a:p>
          <a:p>
            <a:endParaRPr lang="en-US" dirty="0"/>
          </a:p>
        </p:txBody>
      </p:sp>
    </p:spTree>
    <p:extLst>
      <p:ext uri="{BB962C8B-B14F-4D97-AF65-F5344CB8AC3E}">
        <p14:creationId xmlns:p14="http://schemas.microsoft.com/office/powerpoint/2010/main" val="837214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107504" y="3319778"/>
            <a:ext cx="8928992" cy="1240583"/>
          </a:xfrm>
        </p:spPr>
        <p:txBody>
          <a:bodyPr/>
          <a:lstStyle/>
          <a:p>
            <a:pPr algn="ctr"/>
            <a:r>
              <a:rPr lang="en-US" sz="2400" dirty="0"/>
              <a:t>Retrieving by holdings call number and item call number</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Tree>
    <p:extLst>
      <p:ext uri="{BB962C8B-B14F-4D97-AF65-F5344CB8AC3E}">
        <p14:creationId xmlns:p14="http://schemas.microsoft.com/office/powerpoint/2010/main" val="309786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748464" cy="576064"/>
          </a:xfrm>
        </p:spPr>
        <p:txBody>
          <a:bodyPr>
            <a:normAutofit/>
          </a:bodyPr>
          <a:lstStyle/>
          <a:p>
            <a:r>
              <a:rPr lang="en-US" dirty="0"/>
              <a:t>Retrieving by holdings call number and item call number</a:t>
            </a:r>
          </a:p>
        </p:txBody>
      </p:sp>
      <p:sp>
        <p:nvSpPr>
          <p:cNvPr id="4" name="Rectangle 3">
            <a:extLst>
              <a:ext uri="{FF2B5EF4-FFF2-40B4-BE49-F238E27FC236}">
                <a16:creationId xmlns:a16="http://schemas.microsoft.com/office/drawing/2014/main" id="{45F97C85-6035-4762-B156-F20E905BD966}"/>
              </a:ext>
            </a:extLst>
          </p:cNvPr>
          <p:cNvSpPr/>
          <p:nvPr/>
        </p:nvSpPr>
        <p:spPr>
          <a:xfrm>
            <a:off x="827584" y="2499742"/>
            <a:ext cx="9361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16BC584-D4CF-4FF6-9928-40A53F63189D}"/>
              </a:ext>
            </a:extLst>
          </p:cNvPr>
          <p:cNvSpPr/>
          <p:nvPr/>
        </p:nvSpPr>
        <p:spPr>
          <a:xfrm>
            <a:off x="5436096" y="2499742"/>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A4F52C-A0BC-43B6-B1A9-D1899A3B0E24}"/>
              </a:ext>
            </a:extLst>
          </p:cNvPr>
          <p:cNvSpPr/>
          <p:nvPr/>
        </p:nvSpPr>
        <p:spPr>
          <a:xfrm>
            <a:off x="8172400" y="2715766"/>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C1D008-5FE3-4D4D-B40C-A30E1C918270}"/>
              </a:ext>
            </a:extLst>
          </p:cNvPr>
          <p:cNvPicPr>
            <a:picLocks noChangeAspect="1"/>
          </p:cNvPicPr>
          <p:nvPr/>
        </p:nvPicPr>
        <p:blipFill>
          <a:blip r:embed="rId2"/>
          <a:stretch>
            <a:fillRect/>
          </a:stretch>
        </p:blipFill>
        <p:spPr>
          <a:xfrm>
            <a:off x="0" y="747982"/>
            <a:ext cx="9144000" cy="3912000"/>
          </a:xfrm>
          <a:prstGeom prst="rect">
            <a:avLst/>
          </a:prstGeom>
          <a:noFill/>
          <a:ln>
            <a:solidFill>
              <a:schemeClr val="accent1"/>
            </a:solidFill>
          </a:ln>
        </p:spPr>
      </p:pic>
      <p:sp>
        <p:nvSpPr>
          <p:cNvPr id="9" name="Rectangle 8">
            <a:extLst>
              <a:ext uri="{FF2B5EF4-FFF2-40B4-BE49-F238E27FC236}">
                <a16:creationId xmlns:a16="http://schemas.microsoft.com/office/drawing/2014/main" id="{70753A56-C862-4CE2-A3A1-90C9BC14958E}"/>
              </a:ext>
            </a:extLst>
          </p:cNvPr>
          <p:cNvSpPr/>
          <p:nvPr/>
        </p:nvSpPr>
        <p:spPr>
          <a:xfrm>
            <a:off x="1835696" y="3140887"/>
            <a:ext cx="1440160" cy="40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1FE74F-36FC-4862-AFC9-4E1B9077F0FC}"/>
              </a:ext>
            </a:extLst>
          </p:cNvPr>
          <p:cNvSpPr/>
          <p:nvPr/>
        </p:nvSpPr>
        <p:spPr>
          <a:xfrm>
            <a:off x="1835696" y="3823594"/>
            <a:ext cx="1440160" cy="40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3D48362-27EB-4006-A98C-138A742269BD}"/>
              </a:ext>
            </a:extLst>
          </p:cNvPr>
          <p:cNvSpPr txBox="1"/>
          <p:nvPr/>
        </p:nvSpPr>
        <p:spPr>
          <a:xfrm>
            <a:off x="5724128" y="1203598"/>
            <a:ext cx="1944216" cy="646331"/>
          </a:xfrm>
          <a:prstGeom prst="rect">
            <a:avLst/>
          </a:prstGeom>
          <a:solidFill>
            <a:schemeClr val="bg1"/>
          </a:solidFill>
          <a:ln>
            <a:solidFill>
              <a:schemeClr val="tx1"/>
            </a:solidFill>
          </a:ln>
        </p:spPr>
        <p:txBody>
          <a:bodyPr wrap="square" rtlCol="0">
            <a:spAutoFit/>
          </a:bodyPr>
          <a:lstStyle/>
          <a:p>
            <a:r>
              <a:rPr lang="en-US" dirty="0"/>
              <a:t>Staff user retrieval in Alma</a:t>
            </a:r>
          </a:p>
        </p:txBody>
      </p:sp>
    </p:spTree>
    <p:extLst>
      <p:ext uri="{BB962C8B-B14F-4D97-AF65-F5344CB8AC3E}">
        <p14:creationId xmlns:p14="http://schemas.microsoft.com/office/powerpoint/2010/main" val="3424762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640960" cy="576064"/>
          </a:xfrm>
        </p:spPr>
        <p:txBody>
          <a:bodyPr>
            <a:normAutofit/>
          </a:bodyPr>
          <a:lstStyle/>
          <a:p>
            <a:r>
              <a:rPr lang="en-US" dirty="0"/>
              <a:t>Retrieving by holdings call number and item call number</a:t>
            </a:r>
          </a:p>
        </p:txBody>
      </p:sp>
      <p:sp>
        <p:nvSpPr>
          <p:cNvPr id="17" name="Content Placeholder 5">
            <a:extLst>
              <a:ext uri="{FF2B5EF4-FFF2-40B4-BE49-F238E27FC236}">
                <a16:creationId xmlns:a16="http://schemas.microsoft.com/office/drawing/2014/main" id="{9D4C9E50-1C88-4A5F-BB5E-69E0968E78DF}"/>
              </a:ext>
            </a:extLst>
          </p:cNvPr>
          <p:cNvSpPr>
            <a:spLocks noGrp="1"/>
          </p:cNvSpPr>
          <p:nvPr>
            <p:ph idx="1"/>
          </p:nvPr>
        </p:nvSpPr>
        <p:spPr>
          <a:xfrm>
            <a:off x="236622" y="713177"/>
            <a:ext cx="8621691" cy="948935"/>
          </a:xfrm>
        </p:spPr>
        <p:txBody>
          <a:bodyPr>
            <a:noAutofit/>
          </a:bodyPr>
          <a:lstStyle/>
          <a:p>
            <a:r>
              <a:rPr lang="en-US" sz="2000" dirty="0"/>
              <a:t>Here in Alma we retrieve physical </a:t>
            </a:r>
            <a:r>
              <a:rPr lang="en-US" sz="2000" b="1" dirty="0">
                <a:solidFill>
                  <a:srgbClr val="FF0000"/>
                </a:solidFill>
              </a:rPr>
              <a:t>titles</a:t>
            </a:r>
            <a:r>
              <a:rPr lang="en-US" sz="2000" dirty="0"/>
              <a:t> by holding record call number (permanent call number) “RC48.6 .A37 2009” and call number type (from 852 1</a:t>
            </a:r>
            <a:r>
              <a:rPr lang="en-US" sz="2000" baseline="30000" dirty="0"/>
              <a:t>st</a:t>
            </a:r>
            <a:r>
              <a:rPr lang="en-US" sz="2000" dirty="0"/>
              <a:t> indicator) “Library of Congress Classification”</a:t>
            </a:r>
          </a:p>
          <a:p>
            <a:endParaRPr lang="en-US" sz="2000" dirty="0"/>
          </a:p>
        </p:txBody>
      </p:sp>
      <p:pic>
        <p:nvPicPr>
          <p:cNvPr id="9" name="Picture 8">
            <a:extLst>
              <a:ext uri="{FF2B5EF4-FFF2-40B4-BE49-F238E27FC236}">
                <a16:creationId xmlns:a16="http://schemas.microsoft.com/office/drawing/2014/main" id="{AF21A32F-2FB1-4277-86CD-A7839B0AC456}"/>
              </a:ext>
            </a:extLst>
          </p:cNvPr>
          <p:cNvPicPr>
            <a:picLocks noChangeAspect="1"/>
          </p:cNvPicPr>
          <p:nvPr/>
        </p:nvPicPr>
        <p:blipFill>
          <a:blip r:embed="rId2"/>
          <a:stretch>
            <a:fillRect/>
          </a:stretch>
        </p:blipFill>
        <p:spPr>
          <a:xfrm>
            <a:off x="14287" y="1904603"/>
            <a:ext cx="9115425" cy="1819275"/>
          </a:xfrm>
          <a:prstGeom prst="rect">
            <a:avLst/>
          </a:prstGeom>
          <a:ln>
            <a:solidFill>
              <a:schemeClr val="accent1"/>
            </a:solidFill>
          </a:ln>
        </p:spPr>
      </p:pic>
      <p:sp>
        <p:nvSpPr>
          <p:cNvPr id="11" name="Rectangle 10">
            <a:extLst>
              <a:ext uri="{FF2B5EF4-FFF2-40B4-BE49-F238E27FC236}">
                <a16:creationId xmlns:a16="http://schemas.microsoft.com/office/drawing/2014/main" id="{C9355658-1F07-4EFE-9070-C31A8DD96687}"/>
              </a:ext>
            </a:extLst>
          </p:cNvPr>
          <p:cNvSpPr/>
          <p:nvPr/>
        </p:nvSpPr>
        <p:spPr>
          <a:xfrm>
            <a:off x="75662" y="1934079"/>
            <a:ext cx="1245345" cy="3791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7585148-59B3-4194-A0C2-B7D45278CE3D}"/>
              </a:ext>
            </a:extLst>
          </p:cNvPr>
          <p:cNvSpPr txBox="1"/>
          <p:nvPr/>
        </p:nvSpPr>
        <p:spPr>
          <a:xfrm>
            <a:off x="6084168" y="1565379"/>
            <a:ext cx="1944216" cy="646331"/>
          </a:xfrm>
          <a:prstGeom prst="rect">
            <a:avLst/>
          </a:prstGeom>
          <a:solidFill>
            <a:schemeClr val="bg1"/>
          </a:solidFill>
          <a:ln>
            <a:solidFill>
              <a:schemeClr val="tx1"/>
            </a:solidFill>
          </a:ln>
        </p:spPr>
        <p:txBody>
          <a:bodyPr wrap="square" rtlCol="0">
            <a:spAutoFit/>
          </a:bodyPr>
          <a:lstStyle/>
          <a:p>
            <a:r>
              <a:rPr lang="en-US" dirty="0"/>
              <a:t>Staff user retrieval in Alma</a:t>
            </a:r>
          </a:p>
        </p:txBody>
      </p:sp>
    </p:spTree>
    <p:extLst>
      <p:ext uri="{BB962C8B-B14F-4D97-AF65-F5344CB8AC3E}">
        <p14:creationId xmlns:p14="http://schemas.microsoft.com/office/powerpoint/2010/main" val="638082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Retrieving by holdings call number and item call number</a:t>
            </a:r>
          </a:p>
        </p:txBody>
      </p:sp>
      <p:pic>
        <p:nvPicPr>
          <p:cNvPr id="3" name="Picture 2">
            <a:extLst>
              <a:ext uri="{FF2B5EF4-FFF2-40B4-BE49-F238E27FC236}">
                <a16:creationId xmlns:a16="http://schemas.microsoft.com/office/drawing/2014/main" id="{69E18944-12CC-4ED4-86EA-70D0E9899C5A}"/>
              </a:ext>
            </a:extLst>
          </p:cNvPr>
          <p:cNvPicPr>
            <a:picLocks noChangeAspect="1"/>
          </p:cNvPicPr>
          <p:nvPr/>
        </p:nvPicPr>
        <p:blipFill>
          <a:blip r:embed="rId2"/>
          <a:stretch>
            <a:fillRect/>
          </a:stretch>
        </p:blipFill>
        <p:spPr>
          <a:xfrm>
            <a:off x="-11510" y="713177"/>
            <a:ext cx="9144000" cy="4022232"/>
          </a:xfrm>
          <a:prstGeom prst="rect">
            <a:avLst/>
          </a:prstGeom>
          <a:ln>
            <a:solidFill>
              <a:schemeClr val="accent1"/>
            </a:solidFill>
          </a:ln>
        </p:spPr>
      </p:pic>
      <p:sp>
        <p:nvSpPr>
          <p:cNvPr id="4" name="TextBox 3">
            <a:extLst>
              <a:ext uri="{FF2B5EF4-FFF2-40B4-BE49-F238E27FC236}">
                <a16:creationId xmlns:a16="http://schemas.microsoft.com/office/drawing/2014/main" id="{F694562E-99E4-4C2B-A1F4-B6E8E05F0323}"/>
              </a:ext>
            </a:extLst>
          </p:cNvPr>
          <p:cNvSpPr txBox="1"/>
          <p:nvPr/>
        </p:nvSpPr>
        <p:spPr>
          <a:xfrm>
            <a:off x="3707904" y="1347614"/>
            <a:ext cx="2952328" cy="369332"/>
          </a:xfrm>
          <a:prstGeom prst="rect">
            <a:avLst/>
          </a:prstGeom>
          <a:solidFill>
            <a:schemeClr val="bg1"/>
          </a:solidFill>
          <a:ln>
            <a:solidFill>
              <a:schemeClr val="accent1"/>
            </a:solidFill>
          </a:ln>
        </p:spPr>
        <p:txBody>
          <a:bodyPr wrap="square" rtlCol="0">
            <a:spAutoFit/>
          </a:bodyPr>
          <a:lstStyle/>
          <a:p>
            <a:r>
              <a:rPr lang="en-US" dirty="0"/>
              <a:t>This record is retrieved</a:t>
            </a:r>
          </a:p>
        </p:txBody>
      </p:sp>
      <p:sp>
        <p:nvSpPr>
          <p:cNvPr id="6" name="Rectangle 5">
            <a:extLst>
              <a:ext uri="{FF2B5EF4-FFF2-40B4-BE49-F238E27FC236}">
                <a16:creationId xmlns:a16="http://schemas.microsoft.com/office/drawing/2014/main" id="{CAE0F3F2-1B30-4190-81DF-97483FAAEB52}"/>
              </a:ext>
            </a:extLst>
          </p:cNvPr>
          <p:cNvSpPr/>
          <p:nvPr/>
        </p:nvSpPr>
        <p:spPr>
          <a:xfrm>
            <a:off x="3707904" y="3795886"/>
            <a:ext cx="1133880" cy="634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8E1F933-CDA3-4FEE-A85A-936AE61FC660}"/>
              </a:ext>
            </a:extLst>
          </p:cNvPr>
          <p:cNvSpPr txBox="1"/>
          <p:nvPr/>
        </p:nvSpPr>
        <p:spPr>
          <a:xfrm>
            <a:off x="6876256" y="701283"/>
            <a:ext cx="1944216" cy="646331"/>
          </a:xfrm>
          <a:prstGeom prst="rect">
            <a:avLst/>
          </a:prstGeom>
          <a:solidFill>
            <a:schemeClr val="bg1"/>
          </a:solidFill>
          <a:ln>
            <a:solidFill>
              <a:schemeClr val="tx1"/>
            </a:solidFill>
          </a:ln>
        </p:spPr>
        <p:txBody>
          <a:bodyPr wrap="square" rtlCol="0">
            <a:spAutoFit/>
          </a:bodyPr>
          <a:lstStyle/>
          <a:p>
            <a:r>
              <a:rPr lang="en-US" dirty="0"/>
              <a:t>Staff user retrieval in Alma</a:t>
            </a:r>
          </a:p>
        </p:txBody>
      </p:sp>
    </p:spTree>
    <p:extLst>
      <p:ext uri="{BB962C8B-B14F-4D97-AF65-F5344CB8AC3E}">
        <p14:creationId xmlns:p14="http://schemas.microsoft.com/office/powerpoint/2010/main" val="1769788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FCA77C-F532-45C2-BE85-CC0627665171}"/>
              </a:ext>
            </a:extLst>
          </p:cNvPr>
          <p:cNvPicPr>
            <a:picLocks noChangeAspect="1"/>
          </p:cNvPicPr>
          <p:nvPr/>
        </p:nvPicPr>
        <p:blipFill>
          <a:blip r:embed="rId2"/>
          <a:stretch>
            <a:fillRect/>
          </a:stretch>
        </p:blipFill>
        <p:spPr>
          <a:xfrm>
            <a:off x="19050" y="1885553"/>
            <a:ext cx="9105900" cy="18383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Retrieving by holdings call number and item call number</a:t>
            </a:r>
          </a:p>
        </p:txBody>
      </p:sp>
      <p:sp>
        <p:nvSpPr>
          <p:cNvPr id="17" name="Content Placeholder 5">
            <a:extLst>
              <a:ext uri="{FF2B5EF4-FFF2-40B4-BE49-F238E27FC236}">
                <a16:creationId xmlns:a16="http://schemas.microsoft.com/office/drawing/2014/main" id="{9D4C9E50-1C88-4A5F-BB5E-69E0968E78DF}"/>
              </a:ext>
            </a:extLst>
          </p:cNvPr>
          <p:cNvSpPr>
            <a:spLocks noGrp="1"/>
          </p:cNvSpPr>
          <p:nvPr>
            <p:ph idx="1"/>
          </p:nvPr>
        </p:nvSpPr>
        <p:spPr>
          <a:xfrm>
            <a:off x="236622" y="713177"/>
            <a:ext cx="8621691" cy="948935"/>
          </a:xfrm>
        </p:spPr>
        <p:txBody>
          <a:bodyPr>
            <a:noAutofit/>
          </a:bodyPr>
          <a:lstStyle/>
          <a:p>
            <a:r>
              <a:rPr lang="en-US" sz="2000" dirty="0"/>
              <a:t>Here in Alma we retrieve physical </a:t>
            </a:r>
            <a:r>
              <a:rPr lang="en-US" sz="2000" b="1" dirty="0">
                <a:solidFill>
                  <a:srgbClr val="FF0000"/>
                </a:solidFill>
              </a:rPr>
              <a:t>items</a:t>
            </a:r>
            <a:r>
              <a:rPr lang="en-US" sz="2000" dirty="0"/>
              <a:t> by holding record call number (permanent call number) “RC48.6 .A37 2009” and call number type (from 852 1</a:t>
            </a:r>
            <a:r>
              <a:rPr lang="en-US" sz="2000" baseline="30000" dirty="0"/>
              <a:t>st</a:t>
            </a:r>
            <a:r>
              <a:rPr lang="en-US" sz="2000" dirty="0"/>
              <a:t> indicator) “Library of Congress Classification”</a:t>
            </a:r>
          </a:p>
          <a:p>
            <a:endParaRPr lang="en-US" sz="2000" dirty="0"/>
          </a:p>
        </p:txBody>
      </p:sp>
      <p:sp>
        <p:nvSpPr>
          <p:cNvPr id="6" name="Rectangle 5">
            <a:extLst>
              <a:ext uri="{FF2B5EF4-FFF2-40B4-BE49-F238E27FC236}">
                <a16:creationId xmlns:a16="http://schemas.microsoft.com/office/drawing/2014/main" id="{0E118EBE-355E-42C6-A07E-9D9C9CBC03E4}"/>
              </a:ext>
            </a:extLst>
          </p:cNvPr>
          <p:cNvSpPr/>
          <p:nvPr/>
        </p:nvSpPr>
        <p:spPr>
          <a:xfrm>
            <a:off x="107504" y="1944712"/>
            <a:ext cx="1245345" cy="3791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513430-7821-4CCB-9C5E-08606E2ACB51}"/>
              </a:ext>
            </a:extLst>
          </p:cNvPr>
          <p:cNvSpPr txBox="1"/>
          <p:nvPr/>
        </p:nvSpPr>
        <p:spPr>
          <a:xfrm>
            <a:off x="5868144" y="1621546"/>
            <a:ext cx="1944216" cy="646331"/>
          </a:xfrm>
          <a:prstGeom prst="rect">
            <a:avLst/>
          </a:prstGeom>
          <a:solidFill>
            <a:schemeClr val="bg1"/>
          </a:solidFill>
          <a:ln>
            <a:solidFill>
              <a:schemeClr val="tx1"/>
            </a:solidFill>
          </a:ln>
        </p:spPr>
        <p:txBody>
          <a:bodyPr wrap="square" rtlCol="0">
            <a:spAutoFit/>
          </a:bodyPr>
          <a:lstStyle/>
          <a:p>
            <a:r>
              <a:rPr lang="en-US" dirty="0"/>
              <a:t>Staff user retrieval in Alma</a:t>
            </a:r>
          </a:p>
        </p:txBody>
      </p:sp>
    </p:spTree>
    <p:extLst>
      <p:ext uri="{BB962C8B-B14F-4D97-AF65-F5344CB8AC3E}">
        <p14:creationId xmlns:p14="http://schemas.microsoft.com/office/powerpoint/2010/main" val="4224425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DD27ED-45C4-4CE4-852C-AA7320C394DD}"/>
              </a:ext>
            </a:extLst>
          </p:cNvPr>
          <p:cNvPicPr>
            <a:picLocks noChangeAspect="1"/>
          </p:cNvPicPr>
          <p:nvPr/>
        </p:nvPicPr>
        <p:blipFill>
          <a:blip r:embed="rId2"/>
          <a:stretch>
            <a:fillRect/>
          </a:stretch>
        </p:blipFill>
        <p:spPr>
          <a:xfrm>
            <a:off x="0" y="915566"/>
            <a:ext cx="9144000" cy="3706771"/>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Retrieving by holdings call number and item call number</a:t>
            </a:r>
          </a:p>
        </p:txBody>
      </p:sp>
      <p:sp>
        <p:nvSpPr>
          <p:cNvPr id="4" name="TextBox 3">
            <a:extLst>
              <a:ext uri="{FF2B5EF4-FFF2-40B4-BE49-F238E27FC236}">
                <a16:creationId xmlns:a16="http://schemas.microsoft.com/office/drawing/2014/main" id="{F694562E-99E4-4C2B-A1F4-B6E8E05F0323}"/>
              </a:ext>
            </a:extLst>
          </p:cNvPr>
          <p:cNvSpPr txBox="1"/>
          <p:nvPr/>
        </p:nvSpPr>
        <p:spPr>
          <a:xfrm>
            <a:off x="3707904" y="1563638"/>
            <a:ext cx="2952328" cy="646331"/>
          </a:xfrm>
          <a:prstGeom prst="rect">
            <a:avLst/>
          </a:prstGeom>
          <a:solidFill>
            <a:schemeClr val="bg1"/>
          </a:solidFill>
          <a:ln>
            <a:solidFill>
              <a:schemeClr val="accent1"/>
            </a:solidFill>
          </a:ln>
        </p:spPr>
        <p:txBody>
          <a:bodyPr wrap="square" rtlCol="0">
            <a:spAutoFit/>
          </a:bodyPr>
          <a:lstStyle/>
          <a:p>
            <a:r>
              <a:rPr lang="en-US" dirty="0"/>
              <a:t>All items connected to the holding record are retrieved</a:t>
            </a:r>
          </a:p>
        </p:txBody>
      </p:sp>
      <p:sp>
        <p:nvSpPr>
          <p:cNvPr id="6" name="Rectangle 5">
            <a:extLst>
              <a:ext uri="{FF2B5EF4-FFF2-40B4-BE49-F238E27FC236}">
                <a16:creationId xmlns:a16="http://schemas.microsoft.com/office/drawing/2014/main" id="{CAE0F3F2-1B30-4190-81DF-97483FAAEB52}"/>
              </a:ext>
            </a:extLst>
          </p:cNvPr>
          <p:cNvSpPr/>
          <p:nvPr/>
        </p:nvSpPr>
        <p:spPr>
          <a:xfrm>
            <a:off x="4302216" y="2616313"/>
            <a:ext cx="1925967" cy="5315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32F6D4-B46A-4A5A-A904-94E99E1E0FB2}"/>
              </a:ext>
            </a:extLst>
          </p:cNvPr>
          <p:cNvSpPr/>
          <p:nvPr/>
        </p:nvSpPr>
        <p:spPr>
          <a:xfrm>
            <a:off x="0" y="915567"/>
            <a:ext cx="22677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478142-FCF0-4736-8BEE-90A3DF284AC2}"/>
              </a:ext>
            </a:extLst>
          </p:cNvPr>
          <p:cNvSpPr txBox="1"/>
          <p:nvPr/>
        </p:nvSpPr>
        <p:spPr>
          <a:xfrm>
            <a:off x="6804248" y="771550"/>
            <a:ext cx="1944216" cy="646331"/>
          </a:xfrm>
          <a:prstGeom prst="rect">
            <a:avLst/>
          </a:prstGeom>
          <a:solidFill>
            <a:schemeClr val="bg1"/>
          </a:solidFill>
          <a:ln>
            <a:solidFill>
              <a:schemeClr val="tx1"/>
            </a:solidFill>
          </a:ln>
        </p:spPr>
        <p:txBody>
          <a:bodyPr wrap="square" rtlCol="0">
            <a:spAutoFit/>
          </a:bodyPr>
          <a:lstStyle/>
          <a:p>
            <a:r>
              <a:rPr lang="en-US" dirty="0"/>
              <a:t>Staff user retrieval in Alma</a:t>
            </a:r>
          </a:p>
        </p:txBody>
      </p:sp>
    </p:spTree>
    <p:extLst>
      <p:ext uri="{BB962C8B-B14F-4D97-AF65-F5344CB8AC3E}">
        <p14:creationId xmlns:p14="http://schemas.microsoft.com/office/powerpoint/2010/main" val="435889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341960-C082-4128-AA32-676BFFF0B4F6}"/>
              </a:ext>
            </a:extLst>
          </p:cNvPr>
          <p:cNvPicPr>
            <a:picLocks noChangeAspect="1"/>
          </p:cNvPicPr>
          <p:nvPr/>
        </p:nvPicPr>
        <p:blipFill>
          <a:blip r:embed="rId2"/>
          <a:stretch>
            <a:fillRect/>
          </a:stretch>
        </p:blipFill>
        <p:spPr>
          <a:xfrm>
            <a:off x="0" y="1883544"/>
            <a:ext cx="9144000" cy="1800225"/>
          </a:xfrm>
          <a:prstGeom prst="rect">
            <a:avLst/>
          </a:prstGeom>
          <a:ln>
            <a:solidFill>
              <a:schemeClr val="tx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Retrieving by holdings call number and item call number</a:t>
            </a:r>
          </a:p>
        </p:txBody>
      </p:sp>
      <p:sp>
        <p:nvSpPr>
          <p:cNvPr id="17" name="Content Placeholder 5">
            <a:extLst>
              <a:ext uri="{FF2B5EF4-FFF2-40B4-BE49-F238E27FC236}">
                <a16:creationId xmlns:a16="http://schemas.microsoft.com/office/drawing/2014/main" id="{9D4C9E50-1C88-4A5F-BB5E-69E0968E78DF}"/>
              </a:ext>
            </a:extLst>
          </p:cNvPr>
          <p:cNvSpPr>
            <a:spLocks noGrp="1"/>
          </p:cNvSpPr>
          <p:nvPr>
            <p:ph idx="1"/>
          </p:nvPr>
        </p:nvSpPr>
        <p:spPr>
          <a:xfrm>
            <a:off x="236622" y="713177"/>
            <a:ext cx="8621691" cy="948935"/>
          </a:xfrm>
        </p:spPr>
        <p:txBody>
          <a:bodyPr>
            <a:noAutofit/>
          </a:bodyPr>
          <a:lstStyle/>
          <a:p>
            <a:r>
              <a:rPr lang="en-US" sz="2000" dirty="0"/>
              <a:t>Here in Alma we retrieve physical </a:t>
            </a:r>
            <a:r>
              <a:rPr lang="en-US" sz="2000" b="1" dirty="0">
                <a:solidFill>
                  <a:srgbClr val="FF0000"/>
                </a:solidFill>
              </a:rPr>
              <a:t>items</a:t>
            </a:r>
            <a:r>
              <a:rPr lang="en-US" sz="2000" dirty="0"/>
              <a:t> by item call number “RC48.6 .A37 2009 - 02” and item call number type “Library of Congress Classification”</a:t>
            </a:r>
          </a:p>
          <a:p>
            <a:endParaRPr lang="en-US" sz="2000" dirty="0"/>
          </a:p>
        </p:txBody>
      </p:sp>
      <p:sp>
        <p:nvSpPr>
          <p:cNvPr id="6" name="Rectangle 5">
            <a:extLst>
              <a:ext uri="{FF2B5EF4-FFF2-40B4-BE49-F238E27FC236}">
                <a16:creationId xmlns:a16="http://schemas.microsoft.com/office/drawing/2014/main" id="{0E118EBE-355E-42C6-A07E-9D9C9CBC03E4}"/>
              </a:ext>
            </a:extLst>
          </p:cNvPr>
          <p:cNvSpPr/>
          <p:nvPr/>
        </p:nvSpPr>
        <p:spPr>
          <a:xfrm>
            <a:off x="107504" y="1944712"/>
            <a:ext cx="1245345" cy="3791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94FB0B2-4765-4A68-97A8-51F2E5329FBB}"/>
              </a:ext>
            </a:extLst>
          </p:cNvPr>
          <p:cNvSpPr txBox="1"/>
          <p:nvPr/>
        </p:nvSpPr>
        <p:spPr>
          <a:xfrm>
            <a:off x="5724128" y="1493371"/>
            <a:ext cx="1944216" cy="646331"/>
          </a:xfrm>
          <a:prstGeom prst="rect">
            <a:avLst/>
          </a:prstGeom>
          <a:solidFill>
            <a:schemeClr val="bg1"/>
          </a:solidFill>
          <a:ln>
            <a:solidFill>
              <a:schemeClr val="tx1"/>
            </a:solidFill>
          </a:ln>
        </p:spPr>
        <p:txBody>
          <a:bodyPr wrap="square" rtlCol="0">
            <a:spAutoFit/>
          </a:bodyPr>
          <a:lstStyle/>
          <a:p>
            <a:r>
              <a:rPr lang="en-US" dirty="0"/>
              <a:t>Staff user retrieval in Alma</a:t>
            </a:r>
          </a:p>
        </p:txBody>
      </p:sp>
    </p:spTree>
    <p:extLst>
      <p:ext uri="{BB962C8B-B14F-4D97-AF65-F5344CB8AC3E}">
        <p14:creationId xmlns:p14="http://schemas.microsoft.com/office/powerpoint/2010/main" val="748138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DE9F2E-3133-49B0-AFB5-01E069C59F7F}"/>
              </a:ext>
            </a:extLst>
          </p:cNvPr>
          <p:cNvPicPr>
            <a:picLocks noChangeAspect="1"/>
          </p:cNvPicPr>
          <p:nvPr/>
        </p:nvPicPr>
        <p:blipFill>
          <a:blip r:embed="rId2"/>
          <a:stretch>
            <a:fillRect/>
          </a:stretch>
        </p:blipFill>
        <p:spPr>
          <a:xfrm>
            <a:off x="0" y="921202"/>
            <a:ext cx="9144000" cy="3810788"/>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Retrieving by holdings call number and item call number</a:t>
            </a:r>
          </a:p>
        </p:txBody>
      </p:sp>
      <p:sp>
        <p:nvSpPr>
          <p:cNvPr id="4" name="TextBox 3">
            <a:extLst>
              <a:ext uri="{FF2B5EF4-FFF2-40B4-BE49-F238E27FC236}">
                <a16:creationId xmlns:a16="http://schemas.microsoft.com/office/drawing/2014/main" id="{F694562E-99E4-4C2B-A1F4-B6E8E05F0323}"/>
              </a:ext>
            </a:extLst>
          </p:cNvPr>
          <p:cNvSpPr txBox="1"/>
          <p:nvPr/>
        </p:nvSpPr>
        <p:spPr>
          <a:xfrm>
            <a:off x="3707904" y="1477264"/>
            <a:ext cx="3528392" cy="646331"/>
          </a:xfrm>
          <a:prstGeom prst="rect">
            <a:avLst/>
          </a:prstGeom>
          <a:solidFill>
            <a:schemeClr val="bg1"/>
          </a:solidFill>
          <a:ln>
            <a:solidFill>
              <a:schemeClr val="accent1"/>
            </a:solidFill>
          </a:ln>
        </p:spPr>
        <p:txBody>
          <a:bodyPr wrap="square" rtlCol="0">
            <a:spAutoFit/>
          </a:bodyPr>
          <a:lstStyle/>
          <a:p>
            <a:r>
              <a:rPr lang="en-US" dirty="0"/>
              <a:t>We retrieve the specific item which has the specific item call number</a:t>
            </a:r>
          </a:p>
        </p:txBody>
      </p:sp>
      <p:sp>
        <p:nvSpPr>
          <p:cNvPr id="6" name="Rectangle 5">
            <a:extLst>
              <a:ext uri="{FF2B5EF4-FFF2-40B4-BE49-F238E27FC236}">
                <a16:creationId xmlns:a16="http://schemas.microsoft.com/office/drawing/2014/main" id="{CAE0F3F2-1B30-4190-81DF-97483FAAEB52}"/>
              </a:ext>
            </a:extLst>
          </p:cNvPr>
          <p:cNvSpPr/>
          <p:nvPr/>
        </p:nvSpPr>
        <p:spPr>
          <a:xfrm>
            <a:off x="4317615" y="3189452"/>
            <a:ext cx="1838562" cy="3253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32F6D4-B46A-4A5A-A904-94E99E1E0FB2}"/>
              </a:ext>
            </a:extLst>
          </p:cNvPr>
          <p:cNvSpPr/>
          <p:nvPr/>
        </p:nvSpPr>
        <p:spPr>
          <a:xfrm>
            <a:off x="0" y="994497"/>
            <a:ext cx="22677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374E545-4273-4D1C-9EBB-8C4307DEB56C}"/>
              </a:ext>
            </a:extLst>
          </p:cNvPr>
          <p:cNvSpPr txBox="1"/>
          <p:nvPr/>
        </p:nvSpPr>
        <p:spPr>
          <a:xfrm>
            <a:off x="7092280" y="598036"/>
            <a:ext cx="1944216" cy="646331"/>
          </a:xfrm>
          <a:prstGeom prst="rect">
            <a:avLst/>
          </a:prstGeom>
          <a:solidFill>
            <a:schemeClr val="bg1"/>
          </a:solidFill>
          <a:ln>
            <a:solidFill>
              <a:schemeClr val="tx1"/>
            </a:solidFill>
          </a:ln>
        </p:spPr>
        <p:txBody>
          <a:bodyPr wrap="square" rtlCol="0">
            <a:spAutoFit/>
          </a:bodyPr>
          <a:lstStyle/>
          <a:p>
            <a:r>
              <a:rPr lang="en-US" dirty="0"/>
              <a:t>Staff user retrieval in Alma</a:t>
            </a:r>
          </a:p>
        </p:txBody>
      </p:sp>
    </p:spTree>
    <p:extLst>
      <p:ext uri="{BB962C8B-B14F-4D97-AF65-F5344CB8AC3E}">
        <p14:creationId xmlns:p14="http://schemas.microsoft.com/office/powerpoint/2010/main" val="1182897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A9B8AB-8BE0-4EA4-91E8-96DC8F925D8E}"/>
              </a:ext>
            </a:extLst>
          </p:cNvPr>
          <p:cNvPicPr>
            <a:picLocks noChangeAspect="1"/>
          </p:cNvPicPr>
          <p:nvPr/>
        </p:nvPicPr>
        <p:blipFill>
          <a:blip r:embed="rId2"/>
          <a:stretch>
            <a:fillRect/>
          </a:stretch>
        </p:blipFill>
        <p:spPr>
          <a:xfrm>
            <a:off x="0" y="2166687"/>
            <a:ext cx="9144000" cy="16657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Retrieving by holdings call number and item call number</a:t>
            </a:r>
          </a:p>
        </p:txBody>
      </p:sp>
      <p:sp>
        <p:nvSpPr>
          <p:cNvPr id="6" name="Rectangle 5">
            <a:extLst>
              <a:ext uri="{FF2B5EF4-FFF2-40B4-BE49-F238E27FC236}">
                <a16:creationId xmlns:a16="http://schemas.microsoft.com/office/drawing/2014/main" id="{CAE0F3F2-1B30-4190-81DF-97483FAAEB52}"/>
              </a:ext>
            </a:extLst>
          </p:cNvPr>
          <p:cNvSpPr/>
          <p:nvPr/>
        </p:nvSpPr>
        <p:spPr>
          <a:xfrm>
            <a:off x="4716016" y="2836874"/>
            <a:ext cx="2664296" cy="3253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32F6D4-B46A-4A5A-A904-94E99E1E0FB2}"/>
              </a:ext>
            </a:extLst>
          </p:cNvPr>
          <p:cNvSpPr/>
          <p:nvPr/>
        </p:nvSpPr>
        <p:spPr>
          <a:xfrm>
            <a:off x="90264" y="2836874"/>
            <a:ext cx="32576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B2168C11-C85A-4C11-8CAF-D0608BC3CDCA}"/>
              </a:ext>
            </a:extLst>
          </p:cNvPr>
          <p:cNvSpPr>
            <a:spLocks noGrp="1"/>
          </p:cNvSpPr>
          <p:nvPr>
            <p:ph idx="1"/>
          </p:nvPr>
        </p:nvSpPr>
        <p:spPr>
          <a:xfrm>
            <a:off x="236622" y="713177"/>
            <a:ext cx="8621691" cy="948935"/>
          </a:xfrm>
        </p:spPr>
        <p:txBody>
          <a:bodyPr>
            <a:noAutofit/>
          </a:bodyPr>
          <a:lstStyle/>
          <a:p>
            <a:r>
              <a:rPr lang="en-US" sz="2000" dirty="0"/>
              <a:t>We see that the retrieved item has item call number “RC48.6 .A37 2009 - 02” and item call number type “Library of Congress Classification”</a:t>
            </a:r>
          </a:p>
          <a:p>
            <a:endParaRPr lang="en-US" sz="2000" dirty="0"/>
          </a:p>
        </p:txBody>
      </p:sp>
      <p:sp>
        <p:nvSpPr>
          <p:cNvPr id="10" name="TextBox 9">
            <a:extLst>
              <a:ext uri="{FF2B5EF4-FFF2-40B4-BE49-F238E27FC236}">
                <a16:creationId xmlns:a16="http://schemas.microsoft.com/office/drawing/2014/main" id="{AA3112FD-2AFC-45B3-ADEE-75FC4350533A}"/>
              </a:ext>
            </a:extLst>
          </p:cNvPr>
          <p:cNvSpPr txBox="1"/>
          <p:nvPr/>
        </p:nvSpPr>
        <p:spPr>
          <a:xfrm>
            <a:off x="6408204" y="1693527"/>
            <a:ext cx="1944216" cy="646331"/>
          </a:xfrm>
          <a:prstGeom prst="rect">
            <a:avLst/>
          </a:prstGeom>
          <a:solidFill>
            <a:schemeClr val="bg1"/>
          </a:solidFill>
          <a:ln>
            <a:solidFill>
              <a:schemeClr val="tx1"/>
            </a:solidFill>
          </a:ln>
        </p:spPr>
        <p:txBody>
          <a:bodyPr wrap="square" rtlCol="0">
            <a:spAutoFit/>
          </a:bodyPr>
          <a:lstStyle/>
          <a:p>
            <a:r>
              <a:rPr lang="en-US" dirty="0"/>
              <a:t>Staff user retrieval in Alma</a:t>
            </a:r>
          </a:p>
        </p:txBody>
      </p:sp>
    </p:spTree>
    <p:extLst>
      <p:ext uri="{BB962C8B-B14F-4D97-AF65-F5344CB8AC3E}">
        <p14:creationId xmlns:p14="http://schemas.microsoft.com/office/powerpoint/2010/main" val="2026131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E0D808-C360-4AE4-84FC-B8AD5D216331}"/>
              </a:ext>
            </a:extLst>
          </p:cNvPr>
          <p:cNvPicPr>
            <a:picLocks noChangeAspect="1"/>
          </p:cNvPicPr>
          <p:nvPr/>
        </p:nvPicPr>
        <p:blipFill>
          <a:blip r:embed="rId2"/>
          <a:stretch>
            <a:fillRect/>
          </a:stretch>
        </p:blipFill>
        <p:spPr>
          <a:xfrm>
            <a:off x="0" y="1902677"/>
            <a:ext cx="9144000" cy="1338146"/>
          </a:xfrm>
          <a:prstGeom prst="rect">
            <a:avLst/>
          </a:prstGeom>
          <a:ln>
            <a:solidFill>
              <a:schemeClr val="tx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Retrieving by holdings call number and item call number</a:t>
            </a:r>
          </a:p>
        </p:txBody>
      </p:sp>
      <p:sp>
        <p:nvSpPr>
          <p:cNvPr id="11" name="Rectangle 10">
            <a:extLst>
              <a:ext uri="{FF2B5EF4-FFF2-40B4-BE49-F238E27FC236}">
                <a16:creationId xmlns:a16="http://schemas.microsoft.com/office/drawing/2014/main" id="{B132F6D4-B46A-4A5A-A904-94E99E1E0FB2}"/>
              </a:ext>
            </a:extLst>
          </p:cNvPr>
          <p:cNvSpPr/>
          <p:nvPr/>
        </p:nvSpPr>
        <p:spPr>
          <a:xfrm>
            <a:off x="1109698" y="2548842"/>
            <a:ext cx="1799191" cy="3829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B2168C11-C85A-4C11-8CAF-D0608BC3CDCA}"/>
              </a:ext>
            </a:extLst>
          </p:cNvPr>
          <p:cNvSpPr>
            <a:spLocks noGrp="1"/>
          </p:cNvSpPr>
          <p:nvPr>
            <p:ph idx="1"/>
          </p:nvPr>
        </p:nvSpPr>
        <p:spPr>
          <a:xfrm>
            <a:off x="236622" y="713177"/>
            <a:ext cx="8621691" cy="948935"/>
          </a:xfrm>
        </p:spPr>
        <p:txBody>
          <a:bodyPr>
            <a:noAutofit/>
          </a:bodyPr>
          <a:lstStyle/>
          <a:p>
            <a:r>
              <a:rPr lang="en-US" sz="2000" dirty="0"/>
              <a:t>In Alma it is possible to browse shelf listing by both the holdings record call number and the item call number</a:t>
            </a:r>
          </a:p>
          <a:p>
            <a:endParaRPr lang="en-US" sz="2000" dirty="0"/>
          </a:p>
        </p:txBody>
      </p:sp>
      <p:sp>
        <p:nvSpPr>
          <p:cNvPr id="10" name="TextBox 9">
            <a:extLst>
              <a:ext uri="{FF2B5EF4-FFF2-40B4-BE49-F238E27FC236}">
                <a16:creationId xmlns:a16="http://schemas.microsoft.com/office/drawing/2014/main" id="{AA3112FD-2AFC-45B3-ADEE-75FC4350533A}"/>
              </a:ext>
            </a:extLst>
          </p:cNvPr>
          <p:cNvSpPr txBox="1"/>
          <p:nvPr/>
        </p:nvSpPr>
        <p:spPr>
          <a:xfrm>
            <a:off x="6408204" y="1693527"/>
            <a:ext cx="1944216" cy="646331"/>
          </a:xfrm>
          <a:prstGeom prst="rect">
            <a:avLst/>
          </a:prstGeom>
          <a:solidFill>
            <a:schemeClr val="bg1"/>
          </a:solidFill>
          <a:ln>
            <a:solidFill>
              <a:schemeClr val="tx1"/>
            </a:solidFill>
          </a:ln>
        </p:spPr>
        <p:txBody>
          <a:bodyPr wrap="square" rtlCol="0">
            <a:spAutoFit/>
          </a:bodyPr>
          <a:lstStyle/>
          <a:p>
            <a:r>
              <a:rPr lang="en-US" dirty="0"/>
              <a:t>Staff user retrieval in Alma</a:t>
            </a:r>
          </a:p>
        </p:txBody>
      </p:sp>
    </p:spTree>
    <p:extLst>
      <p:ext uri="{BB962C8B-B14F-4D97-AF65-F5344CB8AC3E}">
        <p14:creationId xmlns:p14="http://schemas.microsoft.com/office/powerpoint/2010/main" val="123693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Introduction</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606139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F9E085-0C5C-46C7-BBA5-EE9316B1AEA9}"/>
              </a:ext>
            </a:extLst>
          </p:cNvPr>
          <p:cNvPicPr>
            <a:picLocks noChangeAspect="1"/>
          </p:cNvPicPr>
          <p:nvPr/>
        </p:nvPicPr>
        <p:blipFill>
          <a:blip r:embed="rId2"/>
          <a:stretch>
            <a:fillRect/>
          </a:stretch>
        </p:blipFill>
        <p:spPr>
          <a:xfrm>
            <a:off x="-4614" y="2125997"/>
            <a:ext cx="9144000" cy="2291544"/>
          </a:xfrm>
          <a:prstGeom prst="rect">
            <a:avLst/>
          </a:prstGeom>
          <a:ln>
            <a:solidFill>
              <a:schemeClr val="tx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Retrieving by holdings call number and item call number</a:t>
            </a:r>
          </a:p>
        </p:txBody>
      </p:sp>
      <p:sp>
        <p:nvSpPr>
          <p:cNvPr id="11" name="Rectangle 10">
            <a:extLst>
              <a:ext uri="{FF2B5EF4-FFF2-40B4-BE49-F238E27FC236}">
                <a16:creationId xmlns:a16="http://schemas.microsoft.com/office/drawing/2014/main" id="{B132F6D4-B46A-4A5A-A904-94E99E1E0FB2}"/>
              </a:ext>
            </a:extLst>
          </p:cNvPr>
          <p:cNvSpPr/>
          <p:nvPr/>
        </p:nvSpPr>
        <p:spPr>
          <a:xfrm>
            <a:off x="1043608" y="2141405"/>
            <a:ext cx="1799191" cy="214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B2168C11-C85A-4C11-8CAF-D0608BC3CDCA}"/>
              </a:ext>
            </a:extLst>
          </p:cNvPr>
          <p:cNvSpPr>
            <a:spLocks noGrp="1"/>
          </p:cNvSpPr>
          <p:nvPr>
            <p:ph idx="1"/>
          </p:nvPr>
        </p:nvSpPr>
        <p:spPr>
          <a:xfrm>
            <a:off x="236622" y="713177"/>
            <a:ext cx="8621691" cy="948935"/>
          </a:xfrm>
        </p:spPr>
        <p:txBody>
          <a:bodyPr>
            <a:noAutofit/>
          </a:bodyPr>
          <a:lstStyle/>
          <a:p>
            <a:r>
              <a:rPr lang="en-US" sz="2000" dirty="0"/>
              <a:t>Browse shelf listing by holdings record call number</a:t>
            </a:r>
          </a:p>
          <a:p>
            <a:endParaRPr lang="en-US" sz="2000" dirty="0"/>
          </a:p>
        </p:txBody>
      </p:sp>
      <p:sp>
        <p:nvSpPr>
          <p:cNvPr id="10" name="TextBox 9">
            <a:extLst>
              <a:ext uri="{FF2B5EF4-FFF2-40B4-BE49-F238E27FC236}">
                <a16:creationId xmlns:a16="http://schemas.microsoft.com/office/drawing/2014/main" id="{AA3112FD-2AFC-45B3-ADEE-75FC4350533A}"/>
              </a:ext>
            </a:extLst>
          </p:cNvPr>
          <p:cNvSpPr txBox="1"/>
          <p:nvPr/>
        </p:nvSpPr>
        <p:spPr>
          <a:xfrm>
            <a:off x="6732240" y="1177062"/>
            <a:ext cx="1944216" cy="646331"/>
          </a:xfrm>
          <a:prstGeom prst="rect">
            <a:avLst/>
          </a:prstGeom>
          <a:solidFill>
            <a:schemeClr val="bg1"/>
          </a:solidFill>
          <a:ln>
            <a:solidFill>
              <a:schemeClr val="tx1"/>
            </a:solidFill>
          </a:ln>
        </p:spPr>
        <p:txBody>
          <a:bodyPr wrap="square" rtlCol="0">
            <a:spAutoFit/>
          </a:bodyPr>
          <a:lstStyle/>
          <a:p>
            <a:r>
              <a:rPr lang="en-US" dirty="0"/>
              <a:t>Staff user retrieval in Alma</a:t>
            </a:r>
          </a:p>
        </p:txBody>
      </p:sp>
      <p:sp>
        <p:nvSpPr>
          <p:cNvPr id="12" name="Rectangle 11">
            <a:extLst>
              <a:ext uri="{FF2B5EF4-FFF2-40B4-BE49-F238E27FC236}">
                <a16:creationId xmlns:a16="http://schemas.microsoft.com/office/drawing/2014/main" id="{3640E019-CFA1-4047-9E9F-B08C2B81FD25}"/>
              </a:ext>
            </a:extLst>
          </p:cNvPr>
          <p:cNvSpPr/>
          <p:nvPr/>
        </p:nvSpPr>
        <p:spPr>
          <a:xfrm>
            <a:off x="7021281" y="2308059"/>
            <a:ext cx="1799191" cy="214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633DA6-7B36-4DAE-A97E-C20B448E4555}"/>
              </a:ext>
            </a:extLst>
          </p:cNvPr>
          <p:cNvSpPr/>
          <p:nvPr/>
        </p:nvSpPr>
        <p:spPr>
          <a:xfrm>
            <a:off x="107504" y="3003798"/>
            <a:ext cx="1799191" cy="214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195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CF4BD6-1130-4AE6-ABC1-638C8D652E42}"/>
              </a:ext>
            </a:extLst>
          </p:cNvPr>
          <p:cNvPicPr>
            <a:picLocks noChangeAspect="1"/>
          </p:cNvPicPr>
          <p:nvPr/>
        </p:nvPicPr>
        <p:blipFill>
          <a:blip r:embed="rId2"/>
          <a:stretch>
            <a:fillRect/>
          </a:stretch>
        </p:blipFill>
        <p:spPr>
          <a:xfrm>
            <a:off x="0" y="2103081"/>
            <a:ext cx="9144000" cy="2268869"/>
          </a:xfrm>
          <a:prstGeom prst="rect">
            <a:avLst/>
          </a:prstGeom>
          <a:ln>
            <a:solidFill>
              <a:schemeClr val="tx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Retrieving by holdings call number and item call number</a:t>
            </a:r>
          </a:p>
        </p:txBody>
      </p:sp>
      <p:sp>
        <p:nvSpPr>
          <p:cNvPr id="11" name="Rectangle 10">
            <a:extLst>
              <a:ext uri="{FF2B5EF4-FFF2-40B4-BE49-F238E27FC236}">
                <a16:creationId xmlns:a16="http://schemas.microsoft.com/office/drawing/2014/main" id="{B132F6D4-B46A-4A5A-A904-94E99E1E0FB2}"/>
              </a:ext>
            </a:extLst>
          </p:cNvPr>
          <p:cNvSpPr/>
          <p:nvPr/>
        </p:nvSpPr>
        <p:spPr>
          <a:xfrm>
            <a:off x="1043608" y="2141405"/>
            <a:ext cx="1799191" cy="214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B2168C11-C85A-4C11-8CAF-D0608BC3CDCA}"/>
              </a:ext>
            </a:extLst>
          </p:cNvPr>
          <p:cNvSpPr>
            <a:spLocks noGrp="1"/>
          </p:cNvSpPr>
          <p:nvPr>
            <p:ph idx="1"/>
          </p:nvPr>
        </p:nvSpPr>
        <p:spPr>
          <a:xfrm>
            <a:off x="236622" y="713177"/>
            <a:ext cx="8621691" cy="948935"/>
          </a:xfrm>
        </p:spPr>
        <p:txBody>
          <a:bodyPr>
            <a:noAutofit/>
          </a:bodyPr>
          <a:lstStyle/>
          <a:p>
            <a:r>
              <a:rPr lang="en-US" sz="2000" dirty="0"/>
              <a:t>Browse shelf listing by item call number</a:t>
            </a:r>
          </a:p>
          <a:p>
            <a:endParaRPr lang="en-US" sz="2000" dirty="0"/>
          </a:p>
        </p:txBody>
      </p:sp>
      <p:sp>
        <p:nvSpPr>
          <p:cNvPr id="10" name="TextBox 9">
            <a:extLst>
              <a:ext uri="{FF2B5EF4-FFF2-40B4-BE49-F238E27FC236}">
                <a16:creationId xmlns:a16="http://schemas.microsoft.com/office/drawing/2014/main" id="{AA3112FD-2AFC-45B3-ADEE-75FC4350533A}"/>
              </a:ext>
            </a:extLst>
          </p:cNvPr>
          <p:cNvSpPr txBox="1"/>
          <p:nvPr/>
        </p:nvSpPr>
        <p:spPr>
          <a:xfrm>
            <a:off x="6732240" y="1177062"/>
            <a:ext cx="1944216" cy="646331"/>
          </a:xfrm>
          <a:prstGeom prst="rect">
            <a:avLst/>
          </a:prstGeom>
          <a:solidFill>
            <a:schemeClr val="bg1"/>
          </a:solidFill>
          <a:ln>
            <a:solidFill>
              <a:schemeClr val="tx1"/>
            </a:solidFill>
          </a:ln>
        </p:spPr>
        <p:txBody>
          <a:bodyPr wrap="square" rtlCol="0">
            <a:spAutoFit/>
          </a:bodyPr>
          <a:lstStyle/>
          <a:p>
            <a:r>
              <a:rPr lang="en-US" dirty="0"/>
              <a:t>Staff user retrieval in Alma</a:t>
            </a:r>
          </a:p>
        </p:txBody>
      </p:sp>
      <p:sp>
        <p:nvSpPr>
          <p:cNvPr id="12" name="Rectangle 11">
            <a:extLst>
              <a:ext uri="{FF2B5EF4-FFF2-40B4-BE49-F238E27FC236}">
                <a16:creationId xmlns:a16="http://schemas.microsoft.com/office/drawing/2014/main" id="{3640E019-CFA1-4047-9E9F-B08C2B81FD25}"/>
              </a:ext>
            </a:extLst>
          </p:cNvPr>
          <p:cNvSpPr/>
          <p:nvPr/>
        </p:nvSpPr>
        <p:spPr>
          <a:xfrm>
            <a:off x="7237305" y="2308059"/>
            <a:ext cx="1799191" cy="214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633DA6-7B36-4DAE-A97E-C20B448E4555}"/>
              </a:ext>
            </a:extLst>
          </p:cNvPr>
          <p:cNvSpPr/>
          <p:nvPr/>
        </p:nvSpPr>
        <p:spPr>
          <a:xfrm>
            <a:off x="107504" y="3003798"/>
            <a:ext cx="1799191" cy="214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095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AC0EC8-8AC2-4A9E-813B-CBDB9DE94A0F}"/>
              </a:ext>
            </a:extLst>
          </p:cNvPr>
          <p:cNvPicPr>
            <a:picLocks noChangeAspect="1"/>
          </p:cNvPicPr>
          <p:nvPr/>
        </p:nvPicPr>
        <p:blipFill>
          <a:blip r:embed="rId2"/>
          <a:stretch>
            <a:fillRect/>
          </a:stretch>
        </p:blipFill>
        <p:spPr>
          <a:xfrm>
            <a:off x="778468" y="1662112"/>
            <a:ext cx="7537998" cy="2928190"/>
          </a:xfrm>
          <a:prstGeom prst="rect">
            <a:avLst/>
          </a:prstGeom>
          <a:ln>
            <a:solidFill>
              <a:schemeClr val="tx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Retrieving by holdings call number and item call number</a:t>
            </a:r>
          </a:p>
        </p:txBody>
      </p:sp>
      <p:sp>
        <p:nvSpPr>
          <p:cNvPr id="11" name="Rectangle 10">
            <a:extLst>
              <a:ext uri="{FF2B5EF4-FFF2-40B4-BE49-F238E27FC236}">
                <a16:creationId xmlns:a16="http://schemas.microsoft.com/office/drawing/2014/main" id="{B132F6D4-B46A-4A5A-A904-94E99E1E0FB2}"/>
              </a:ext>
            </a:extLst>
          </p:cNvPr>
          <p:cNvSpPr/>
          <p:nvPr/>
        </p:nvSpPr>
        <p:spPr>
          <a:xfrm>
            <a:off x="2843808" y="2787774"/>
            <a:ext cx="1584177"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B2168C11-C85A-4C11-8CAF-D0608BC3CDCA}"/>
              </a:ext>
            </a:extLst>
          </p:cNvPr>
          <p:cNvSpPr>
            <a:spLocks noGrp="1"/>
          </p:cNvSpPr>
          <p:nvPr>
            <p:ph idx="1"/>
          </p:nvPr>
        </p:nvSpPr>
        <p:spPr>
          <a:xfrm>
            <a:off x="236622" y="713177"/>
            <a:ext cx="8621691" cy="948935"/>
          </a:xfrm>
        </p:spPr>
        <p:txBody>
          <a:bodyPr>
            <a:noAutofit/>
          </a:bodyPr>
          <a:lstStyle/>
          <a:p>
            <a:r>
              <a:rPr lang="en-US" sz="2000" dirty="0"/>
              <a:t>In Primo the end user can search by the holdings record call number</a:t>
            </a:r>
          </a:p>
          <a:p>
            <a:endParaRPr lang="en-US" sz="2000" dirty="0"/>
          </a:p>
        </p:txBody>
      </p:sp>
      <p:sp>
        <p:nvSpPr>
          <p:cNvPr id="10" name="Rectangle 9">
            <a:extLst>
              <a:ext uri="{FF2B5EF4-FFF2-40B4-BE49-F238E27FC236}">
                <a16:creationId xmlns:a16="http://schemas.microsoft.com/office/drawing/2014/main" id="{92F88C5A-854F-4324-963A-16C4C8E6E2F8}"/>
              </a:ext>
            </a:extLst>
          </p:cNvPr>
          <p:cNvSpPr/>
          <p:nvPr/>
        </p:nvSpPr>
        <p:spPr>
          <a:xfrm>
            <a:off x="3995936" y="4187710"/>
            <a:ext cx="1008113"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437AA4-18E2-434A-B3B8-5358D5089750}"/>
              </a:ext>
            </a:extLst>
          </p:cNvPr>
          <p:cNvSpPr/>
          <p:nvPr/>
        </p:nvSpPr>
        <p:spPr>
          <a:xfrm>
            <a:off x="971600" y="2332953"/>
            <a:ext cx="1584177"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314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107504" y="3319778"/>
            <a:ext cx="8928991" cy="1240583"/>
          </a:xfrm>
        </p:spPr>
        <p:txBody>
          <a:bodyPr/>
          <a:lstStyle/>
          <a:p>
            <a:pPr algn="ctr"/>
            <a:r>
              <a:rPr lang="en-US" sz="2400" dirty="0"/>
              <a:t>When and why is it recommended to use an item call number</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Tree>
    <p:extLst>
      <p:ext uri="{BB962C8B-B14F-4D97-AF65-F5344CB8AC3E}">
        <p14:creationId xmlns:p14="http://schemas.microsoft.com/office/powerpoint/2010/main" val="2066756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When and why is it recommended to use an item call number</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34</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4"/>
            <a:ext cx="8856983" cy="1819146"/>
          </a:xfrm>
        </p:spPr>
        <p:txBody>
          <a:bodyPr>
            <a:normAutofit/>
          </a:bodyPr>
          <a:lstStyle/>
          <a:p>
            <a:r>
              <a:rPr lang="en-US" sz="2300" dirty="0"/>
              <a:t>Before answering the question “When and why is it recommended to use an item call number?” let’s look at two examples.</a:t>
            </a:r>
          </a:p>
          <a:p>
            <a:r>
              <a:rPr lang="en-US" sz="2300" dirty="0"/>
              <a:t>The examples will already lead us into the answer.</a:t>
            </a:r>
          </a:p>
          <a:p>
            <a:endParaRPr lang="en-US" sz="2300" dirty="0"/>
          </a:p>
          <a:p>
            <a:endParaRPr lang="en-US" sz="2300" dirty="0"/>
          </a:p>
        </p:txBody>
      </p:sp>
    </p:spTree>
    <p:extLst>
      <p:ext uri="{BB962C8B-B14F-4D97-AF65-F5344CB8AC3E}">
        <p14:creationId xmlns:p14="http://schemas.microsoft.com/office/powerpoint/2010/main" val="1154147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When and why is it recommended to use an item call number</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35</a:t>
            </a:fld>
            <a:endParaRPr lang="en-US" dirty="0"/>
          </a:p>
        </p:txBody>
      </p:sp>
      <p:sp>
        <p:nvSpPr>
          <p:cNvPr id="6" name="Content Placeholder 5">
            <a:extLst>
              <a:ext uri="{FF2B5EF4-FFF2-40B4-BE49-F238E27FC236}">
                <a16:creationId xmlns:a16="http://schemas.microsoft.com/office/drawing/2014/main" id="{9F7227ED-6E84-4FAE-A133-2F5483FB7820}"/>
              </a:ext>
            </a:extLst>
          </p:cNvPr>
          <p:cNvSpPr>
            <a:spLocks noGrp="1"/>
          </p:cNvSpPr>
          <p:nvPr>
            <p:ph idx="1"/>
          </p:nvPr>
        </p:nvSpPr>
        <p:spPr>
          <a:xfrm>
            <a:off x="414044" y="752604"/>
            <a:ext cx="8282085" cy="3907378"/>
          </a:xfrm>
        </p:spPr>
        <p:txBody>
          <a:bodyPr>
            <a:normAutofit/>
          </a:bodyPr>
          <a:lstStyle/>
          <a:p>
            <a:r>
              <a:rPr lang="en-US" sz="2000" dirty="0"/>
              <a:t>Example one is title “The ACP handbook of women’s health”.</a:t>
            </a:r>
          </a:p>
          <a:p>
            <a:r>
              <a:rPr lang="en-US" sz="2000" dirty="0"/>
              <a:t>Each of the three physical volumes has a different call number:</a:t>
            </a:r>
          </a:p>
          <a:p>
            <a:pPr marL="800100" lvl="1" indent="-342900">
              <a:buFont typeface="+mj-lt"/>
              <a:buAutoNum type="arabicPeriod"/>
            </a:pPr>
            <a:r>
              <a:rPr lang="en-US" sz="1600" dirty="0"/>
              <a:t>RC48.6 .A37 2009 – 01</a:t>
            </a:r>
          </a:p>
          <a:p>
            <a:pPr marL="800100" lvl="1" indent="-342900">
              <a:buFont typeface="+mj-lt"/>
              <a:buAutoNum type="arabicPeriod"/>
            </a:pPr>
            <a:r>
              <a:rPr lang="en-US" sz="1600" dirty="0"/>
              <a:t>RC48.6 .A37 2009 – 02</a:t>
            </a:r>
          </a:p>
          <a:p>
            <a:pPr marL="800100" lvl="1" indent="-342900">
              <a:buFont typeface="+mj-lt"/>
              <a:buAutoNum type="arabicPeriod"/>
            </a:pPr>
            <a:r>
              <a:rPr lang="en-US" sz="1600" dirty="0"/>
              <a:t>RC48.6 .A37 2009 – 03</a:t>
            </a:r>
          </a:p>
          <a:p>
            <a:r>
              <a:rPr lang="en-US" sz="2000" dirty="0"/>
              <a:t>There is </a:t>
            </a:r>
            <a:r>
              <a:rPr lang="en-US" sz="2000" b="1" dirty="0">
                <a:solidFill>
                  <a:srgbClr val="FF0000"/>
                </a:solidFill>
              </a:rPr>
              <a:t>one</a:t>
            </a:r>
            <a:r>
              <a:rPr lang="en-US" sz="2000" dirty="0"/>
              <a:t> holdings record and it has call number  RC48.6 .A37 2009</a:t>
            </a:r>
          </a:p>
          <a:p>
            <a:r>
              <a:rPr lang="en-US" sz="2000" dirty="0"/>
              <a:t>The separate call numbers of each volume have been put into the item call number of each item</a:t>
            </a:r>
          </a:p>
          <a:p>
            <a:endParaRPr lang="en-US" sz="2000" dirty="0"/>
          </a:p>
        </p:txBody>
      </p:sp>
      <p:pic>
        <p:nvPicPr>
          <p:cNvPr id="1025" name="Picture 1" descr="The ACP handbook of women's health / [edited by Rose Fife and Sarina B. Schrager]. American College of Physicians Philadelphia : c2009. [9781934465103]">
            <a:extLst>
              <a:ext uri="{FF2B5EF4-FFF2-40B4-BE49-F238E27FC236}">
                <a16:creationId xmlns:a16="http://schemas.microsoft.com/office/drawing/2014/main" id="{577AF8D7-AE88-42B7-8A4E-836A5A2BA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19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917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When and why is it recommended to use an item call number</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36</a:t>
            </a:fld>
            <a:endParaRPr lang="en-US" dirty="0"/>
          </a:p>
        </p:txBody>
      </p:sp>
      <p:sp>
        <p:nvSpPr>
          <p:cNvPr id="6" name="Content Placeholder 5">
            <a:extLst>
              <a:ext uri="{FF2B5EF4-FFF2-40B4-BE49-F238E27FC236}">
                <a16:creationId xmlns:a16="http://schemas.microsoft.com/office/drawing/2014/main" id="{9F7227ED-6E84-4FAE-A133-2F5483FB7820}"/>
              </a:ext>
            </a:extLst>
          </p:cNvPr>
          <p:cNvSpPr>
            <a:spLocks noGrp="1"/>
          </p:cNvSpPr>
          <p:nvPr>
            <p:ph idx="1"/>
          </p:nvPr>
        </p:nvSpPr>
        <p:spPr>
          <a:xfrm>
            <a:off x="414044" y="752604"/>
            <a:ext cx="8282085" cy="3907378"/>
          </a:xfrm>
        </p:spPr>
        <p:txBody>
          <a:bodyPr>
            <a:normAutofit/>
          </a:bodyPr>
          <a:lstStyle/>
          <a:p>
            <a:r>
              <a:rPr lang="en-US" sz="2000" dirty="0"/>
              <a:t>Example two is title “Oxford handbook of women and gender in medieval Europe”.</a:t>
            </a:r>
          </a:p>
          <a:p>
            <a:r>
              <a:rPr lang="en-US" sz="2000" dirty="0"/>
              <a:t>Each of the three physical volumes has a different call number:</a:t>
            </a:r>
          </a:p>
          <a:p>
            <a:pPr marL="800100" lvl="1" indent="-342900">
              <a:buFont typeface="+mj-lt"/>
              <a:buAutoNum type="arabicPeriod"/>
            </a:pPr>
            <a:r>
              <a:rPr lang="en-US" sz="1600" dirty="0"/>
              <a:t>HQ1143.O94 2013 – 01 </a:t>
            </a:r>
          </a:p>
          <a:p>
            <a:pPr marL="800100" lvl="1" indent="-342900">
              <a:buFont typeface="+mj-lt"/>
              <a:buAutoNum type="arabicPeriod"/>
            </a:pPr>
            <a:r>
              <a:rPr lang="en-US" sz="1600" dirty="0"/>
              <a:t>HQ1143.O94 2013 – 02</a:t>
            </a:r>
          </a:p>
          <a:p>
            <a:pPr marL="800100" lvl="1" indent="-342900">
              <a:buFont typeface="+mj-lt"/>
              <a:buAutoNum type="arabicPeriod"/>
            </a:pPr>
            <a:r>
              <a:rPr lang="en-US" sz="1600" dirty="0"/>
              <a:t>HQ1143.O94 2013 – 03</a:t>
            </a:r>
          </a:p>
          <a:p>
            <a:r>
              <a:rPr lang="en-US" sz="2000" dirty="0"/>
              <a:t>There are </a:t>
            </a:r>
            <a:r>
              <a:rPr lang="en-US" sz="2000" b="1" dirty="0">
                <a:solidFill>
                  <a:srgbClr val="FF0000"/>
                </a:solidFill>
              </a:rPr>
              <a:t>three</a:t>
            </a:r>
            <a:r>
              <a:rPr lang="en-US" sz="2000" dirty="0"/>
              <a:t> holdings records: one for each item.</a:t>
            </a:r>
          </a:p>
          <a:p>
            <a:r>
              <a:rPr lang="en-US" sz="2000" dirty="0"/>
              <a:t>Each item does not have an item call number because each item has it’s own dedicated holdings record with its own unique call number.</a:t>
            </a:r>
          </a:p>
          <a:p>
            <a:r>
              <a:rPr lang="en-US" sz="2000" dirty="0"/>
              <a:t>The separate call numbers of each volume have been put into the specific holdings record dedicated to the item.</a:t>
            </a:r>
          </a:p>
          <a:p>
            <a:endParaRPr lang="en-US" sz="2000" dirty="0"/>
          </a:p>
        </p:txBody>
      </p:sp>
      <p:pic>
        <p:nvPicPr>
          <p:cNvPr id="2050" name="Picture 1" descr="The ACP handbook of women's health / [edited by Rose Fife and Sarina B. Schrager]. American College of Physicians Philadelphia : c2009. [9781934465103]">
            <a:extLst>
              <a:ext uri="{FF2B5EF4-FFF2-40B4-BE49-F238E27FC236}">
                <a16:creationId xmlns:a16="http://schemas.microsoft.com/office/drawing/2014/main" id="{377E7252-FB6E-456F-B7A1-568A8B1CD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19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419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When and why is it recommended to use an item call number</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37</a:t>
            </a:fld>
            <a:endParaRPr lang="en-US" dirty="0"/>
          </a:p>
        </p:txBody>
      </p:sp>
      <p:sp>
        <p:nvSpPr>
          <p:cNvPr id="10" name="Content Placeholder 5">
            <a:extLst>
              <a:ext uri="{FF2B5EF4-FFF2-40B4-BE49-F238E27FC236}">
                <a16:creationId xmlns:a16="http://schemas.microsoft.com/office/drawing/2014/main" id="{6E8DDA4A-FAB5-4A24-9618-D305715D91AC}"/>
              </a:ext>
            </a:extLst>
          </p:cNvPr>
          <p:cNvSpPr>
            <a:spLocks noGrp="1"/>
          </p:cNvSpPr>
          <p:nvPr>
            <p:ph idx="1"/>
          </p:nvPr>
        </p:nvSpPr>
        <p:spPr>
          <a:xfrm>
            <a:off x="373029" y="679100"/>
            <a:ext cx="8282085" cy="3476826"/>
          </a:xfrm>
        </p:spPr>
        <p:txBody>
          <a:bodyPr>
            <a:noAutofit/>
          </a:bodyPr>
          <a:lstStyle/>
          <a:p>
            <a:r>
              <a:rPr lang="en-US" sz="2000" dirty="0"/>
              <a:t>We recommend to work like example one.</a:t>
            </a:r>
          </a:p>
          <a:p>
            <a:r>
              <a:rPr lang="en-US" sz="2000" dirty="0"/>
              <a:t>Use one holdings record when there are multiple items in the same library and location and the call numbers differ only slightly (have the same basis) then use the item call number field in the item to distinguish between them.</a:t>
            </a:r>
          </a:p>
          <a:p>
            <a:r>
              <a:rPr lang="en-US" sz="2000" dirty="0"/>
              <a:t>Example one is</a:t>
            </a:r>
          </a:p>
          <a:p>
            <a:pPr lvl="1"/>
            <a:r>
              <a:rPr lang="en-US" dirty="0"/>
              <a:t>Easier maintenance for staff. </a:t>
            </a:r>
          </a:p>
          <a:p>
            <a:pPr lvl="1"/>
            <a:r>
              <a:rPr lang="en-US" dirty="0"/>
              <a:t>Easier access for end user in discovery, both from Primo and via a published file.  There are less clicks back and forth in and out of holdings records</a:t>
            </a:r>
          </a:p>
          <a:p>
            <a:endParaRPr lang="en-US" sz="2000" dirty="0"/>
          </a:p>
        </p:txBody>
      </p:sp>
    </p:spTree>
    <p:extLst>
      <p:ext uri="{BB962C8B-B14F-4D97-AF65-F5344CB8AC3E}">
        <p14:creationId xmlns:p14="http://schemas.microsoft.com/office/powerpoint/2010/main" val="3173506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When and why is it recommended to use an item call number</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38</a:t>
            </a:fld>
            <a:endParaRPr lang="en-US" dirty="0"/>
          </a:p>
        </p:txBody>
      </p:sp>
      <p:sp>
        <p:nvSpPr>
          <p:cNvPr id="10" name="Content Placeholder 5">
            <a:extLst>
              <a:ext uri="{FF2B5EF4-FFF2-40B4-BE49-F238E27FC236}">
                <a16:creationId xmlns:a16="http://schemas.microsoft.com/office/drawing/2014/main" id="{6E8DDA4A-FAB5-4A24-9618-D305715D91AC}"/>
              </a:ext>
            </a:extLst>
          </p:cNvPr>
          <p:cNvSpPr>
            <a:spLocks noGrp="1"/>
          </p:cNvSpPr>
          <p:nvPr>
            <p:ph idx="1"/>
          </p:nvPr>
        </p:nvSpPr>
        <p:spPr>
          <a:xfrm>
            <a:off x="373029" y="679100"/>
            <a:ext cx="8282085" cy="1532610"/>
          </a:xfrm>
        </p:spPr>
        <p:txBody>
          <a:bodyPr>
            <a:normAutofit/>
          </a:bodyPr>
          <a:lstStyle/>
          <a:p>
            <a:r>
              <a:rPr lang="en-US" dirty="0"/>
              <a:t>Here is “The ACP handbook of women’s health”.  One holdings record for all three items. </a:t>
            </a:r>
          </a:p>
          <a:p>
            <a:endParaRPr lang="en-US" dirty="0"/>
          </a:p>
        </p:txBody>
      </p:sp>
      <p:pic>
        <p:nvPicPr>
          <p:cNvPr id="2" name="Picture 1">
            <a:extLst>
              <a:ext uri="{FF2B5EF4-FFF2-40B4-BE49-F238E27FC236}">
                <a16:creationId xmlns:a16="http://schemas.microsoft.com/office/drawing/2014/main" id="{CE8D0DD6-309E-4C72-846C-A9206979BF7C}"/>
              </a:ext>
            </a:extLst>
          </p:cNvPr>
          <p:cNvPicPr>
            <a:picLocks noChangeAspect="1"/>
          </p:cNvPicPr>
          <p:nvPr/>
        </p:nvPicPr>
        <p:blipFill>
          <a:blip r:embed="rId2"/>
          <a:stretch>
            <a:fillRect/>
          </a:stretch>
        </p:blipFill>
        <p:spPr>
          <a:xfrm>
            <a:off x="-15731" y="1779662"/>
            <a:ext cx="9144000" cy="2537957"/>
          </a:xfrm>
          <a:prstGeom prst="rect">
            <a:avLst/>
          </a:prstGeom>
          <a:ln>
            <a:solidFill>
              <a:schemeClr val="tx1"/>
            </a:solidFill>
          </a:ln>
        </p:spPr>
      </p:pic>
      <p:sp>
        <p:nvSpPr>
          <p:cNvPr id="3" name="Rectangle 2">
            <a:extLst>
              <a:ext uri="{FF2B5EF4-FFF2-40B4-BE49-F238E27FC236}">
                <a16:creationId xmlns:a16="http://schemas.microsoft.com/office/drawing/2014/main" id="{AB281DD8-5059-4842-A521-D811CE3D4FAB}"/>
              </a:ext>
            </a:extLst>
          </p:cNvPr>
          <p:cNvSpPr/>
          <p:nvPr/>
        </p:nvSpPr>
        <p:spPr>
          <a:xfrm>
            <a:off x="755576" y="3363838"/>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699308-E245-44A3-8BFF-984FB49222BD}"/>
              </a:ext>
            </a:extLst>
          </p:cNvPr>
          <p:cNvSpPr/>
          <p:nvPr/>
        </p:nvSpPr>
        <p:spPr>
          <a:xfrm>
            <a:off x="745704" y="3363838"/>
            <a:ext cx="764272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589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566AAD-A223-45BF-8D44-1D170BB7BD7F}"/>
              </a:ext>
            </a:extLst>
          </p:cNvPr>
          <p:cNvPicPr>
            <a:picLocks noChangeAspect="1"/>
          </p:cNvPicPr>
          <p:nvPr/>
        </p:nvPicPr>
        <p:blipFill>
          <a:blip r:embed="rId2"/>
          <a:stretch>
            <a:fillRect/>
          </a:stretch>
        </p:blipFill>
        <p:spPr>
          <a:xfrm>
            <a:off x="2274275" y="1079117"/>
            <a:ext cx="4528918" cy="3663786"/>
          </a:xfrm>
          <a:prstGeom prst="rect">
            <a:avLst/>
          </a:prstGeom>
          <a:ln>
            <a:solidFill>
              <a:schemeClr val="tx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When and why is it recommended to use an item call number</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39</a:t>
            </a:fld>
            <a:endParaRPr lang="en-US" dirty="0"/>
          </a:p>
        </p:txBody>
      </p:sp>
      <p:sp>
        <p:nvSpPr>
          <p:cNvPr id="10" name="Content Placeholder 5">
            <a:extLst>
              <a:ext uri="{FF2B5EF4-FFF2-40B4-BE49-F238E27FC236}">
                <a16:creationId xmlns:a16="http://schemas.microsoft.com/office/drawing/2014/main" id="{6E8DDA4A-FAB5-4A24-9618-D305715D91AC}"/>
              </a:ext>
            </a:extLst>
          </p:cNvPr>
          <p:cNvSpPr>
            <a:spLocks noGrp="1"/>
          </p:cNvSpPr>
          <p:nvPr>
            <p:ph idx="1"/>
          </p:nvPr>
        </p:nvSpPr>
        <p:spPr>
          <a:xfrm>
            <a:off x="373029" y="627534"/>
            <a:ext cx="8282085" cy="1532610"/>
          </a:xfrm>
        </p:spPr>
        <p:txBody>
          <a:bodyPr>
            <a:normAutofit/>
          </a:bodyPr>
          <a:lstStyle/>
          <a:p>
            <a:r>
              <a:rPr lang="en-US" dirty="0"/>
              <a:t>In the Primo </a:t>
            </a:r>
            <a:r>
              <a:rPr lang="en-US" dirty="0" err="1"/>
              <a:t>GetIt</a:t>
            </a:r>
            <a:r>
              <a:rPr lang="en-US" dirty="0"/>
              <a:t> tab there is one link to all three items</a:t>
            </a:r>
          </a:p>
          <a:p>
            <a:endParaRPr lang="en-US" dirty="0"/>
          </a:p>
        </p:txBody>
      </p:sp>
      <p:sp>
        <p:nvSpPr>
          <p:cNvPr id="3" name="Rectangle 2">
            <a:extLst>
              <a:ext uri="{FF2B5EF4-FFF2-40B4-BE49-F238E27FC236}">
                <a16:creationId xmlns:a16="http://schemas.microsoft.com/office/drawing/2014/main" id="{C732E6E0-F1C2-4301-8B32-00E4C96F2DF5}"/>
              </a:ext>
            </a:extLst>
          </p:cNvPr>
          <p:cNvSpPr/>
          <p:nvPr/>
        </p:nvSpPr>
        <p:spPr>
          <a:xfrm>
            <a:off x="2915816" y="3291830"/>
            <a:ext cx="3816424" cy="1451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77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752605"/>
            <a:ext cx="8282085" cy="3619345"/>
          </a:xfrm>
        </p:spPr>
        <p:txBody>
          <a:bodyPr>
            <a:normAutofit/>
          </a:bodyPr>
          <a:lstStyle/>
          <a:p>
            <a:r>
              <a:rPr lang="en-US" sz="2200" dirty="0"/>
              <a:t>This presentation will explain</a:t>
            </a:r>
          </a:p>
          <a:p>
            <a:pPr lvl="1"/>
            <a:r>
              <a:rPr lang="en-US" sz="2200" dirty="0"/>
              <a:t>The difference between the holdings record call number and the item call number</a:t>
            </a:r>
          </a:p>
          <a:p>
            <a:pPr lvl="1"/>
            <a:r>
              <a:rPr lang="en-US" sz="2200" dirty="0"/>
              <a:t>State when it may be appropriate to use the item call number in addition to the holdings record call number</a:t>
            </a:r>
          </a:p>
          <a:p>
            <a:r>
              <a:rPr lang="en-US" sz="2200" dirty="0"/>
              <a:t>We will also show where and how the call number, from both the holdings record  and item, appears and may be retrieved via Alma and Primo.</a:t>
            </a:r>
          </a:p>
        </p:txBody>
      </p:sp>
    </p:spTree>
    <p:extLst>
      <p:ext uri="{BB962C8B-B14F-4D97-AF65-F5344CB8AC3E}">
        <p14:creationId xmlns:p14="http://schemas.microsoft.com/office/powerpoint/2010/main" val="3421404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When and why is it recommended to use an item call number</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40</a:t>
            </a:fld>
            <a:endParaRPr lang="en-US" dirty="0"/>
          </a:p>
        </p:txBody>
      </p:sp>
      <p:sp>
        <p:nvSpPr>
          <p:cNvPr id="10" name="Content Placeholder 5">
            <a:extLst>
              <a:ext uri="{FF2B5EF4-FFF2-40B4-BE49-F238E27FC236}">
                <a16:creationId xmlns:a16="http://schemas.microsoft.com/office/drawing/2014/main" id="{6E8DDA4A-FAB5-4A24-9618-D305715D91AC}"/>
              </a:ext>
            </a:extLst>
          </p:cNvPr>
          <p:cNvSpPr>
            <a:spLocks noGrp="1"/>
          </p:cNvSpPr>
          <p:nvPr>
            <p:ph idx="1"/>
          </p:nvPr>
        </p:nvSpPr>
        <p:spPr>
          <a:xfrm>
            <a:off x="373029" y="679100"/>
            <a:ext cx="8282085" cy="1532610"/>
          </a:xfrm>
        </p:spPr>
        <p:txBody>
          <a:bodyPr>
            <a:normAutofit/>
          </a:bodyPr>
          <a:lstStyle/>
          <a:p>
            <a:r>
              <a:rPr lang="en-US" dirty="0"/>
              <a:t>Here is “The Oxford handbook of women and gender in medieval Europe”.  Each item with it’s own holdings record.</a:t>
            </a:r>
          </a:p>
          <a:p>
            <a:endParaRPr lang="en-US" dirty="0"/>
          </a:p>
        </p:txBody>
      </p:sp>
      <p:pic>
        <p:nvPicPr>
          <p:cNvPr id="2" name="Picture 1">
            <a:extLst>
              <a:ext uri="{FF2B5EF4-FFF2-40B4-BE49-F238E27FC236}">
                <a16:creationId xmlns:a16="http://schemas.microsoft.com/office/drawing/2014/main" id="{5AF27332-A661-44EA-81DB-4AB64C98134D}"/>
              </a:ext>
            </a:extLst>
          </p:cNvPr>
          <p:cNvPicPr>
            <a:picLocks noChangeAspect="1"/>
          </p:cNvPicPr>
          <p:nvPr/>
        </p:nvPicPr>
        <p:blipFill>
          <a:blip r:embed="rId2"/>
          <a:stretch>
            <a:fillRect/>
          </a:stretch>
        </p:blipFill>
        <p:spPr>
          <a:xfrm>
            <a:off x="369906" y="1779662"/>
            <a:ext cx="8100392" cy="2639744"/>
          </a:xfrm>
          <a:prstGeom prst="rect">
            <a:avLst/>
          </a:prstGeom>
          <a:ln>
            <a:solidFill>
              <a:schemeClr val="tx1"/>
            </a:solidFill>
          </a:ln>
        </p:spPr>
      </p:pic>
      <p:sp>
        <p:nvSpPr>
          <p:cNvPr id="3" name="Rectangle 2">
            <a:extLst>
              <a:ext uri="{FF2B5EF4-FFF2-40B4-BE49-F238E27FC236}">
                <a16:creationId xmlns:a16="http://schemas.microsoft.com/office/drawing/2014/main" id="{C732E6E0-F1C2-4301-8B32-00E4C96F2DF5}"/>
              </a:ext>
            </a:extLst>
          </p:cNvPr>
          <p:cNvSpPr/>
          <p:nvPr/>
        </p:nvSpPr>
        <p:spPr>
          <a:xfrm>
            <a:off x="1043608" y="3219822"/>
            <a:ext cx="5832648"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DF4F18-90C7-4BE0-863F-53A95AC4C03A}"/>
              </a:ext>
            </a:extLst>
          </p:cNvPr>
          <p:cNvSpPr/>
          <p:nvPr/>
        </p:nvSpPr>
        <p:spPr>
          <a:xfrm>
            <a:off x="1028265" y="3221019"/>
            <a:ext cx="1728192" cy="2148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492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85998F-31C2-4218-94C7-B73D85C9AED6}"/>
              </a:ext>
            </a:extLst>
          </p:cNvPr>
          <p:cNvPicPr>
            <a:picLocks noChangeAspect="1"/>
          </p:cNvPicPr>
          <p:nvPr/>
        </p:nvPicPr>
        <p:blipFill>
          <a:blip r:embed="rId2"/>
          <a:stretch>
            <a:fillRect/>
          </a:stretch>
        </p:blipFill>
        <p:spPr>
          <a:xfrm>
            <a:off x="2304498" y="1275269"/>
            <a:ext cx="4568101" cy="3384376"/>
          </a:xfrm>
          <a:prstGeom prst="rect">
            <a:avLst/>
          </a:prstGeom>
          <a:ln>
            <a:solidFill>
              <a:schemeClr val="tx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When and why is it recommended to use an item call number</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41</a:t>
            </a:fld>
            <a:endParaRPr lang="en-US" dirty="0"/>
          </a:p>
        </p:txBody>
      </p:sp>
      <p:sp>
        <p:nvSpPr>
          <p:cNvPr id="10" name="Content Placeholder 5">
            <a:extLst>
              <a:ext uri="{FF2B5EF4-FFF2-40B4-BE49-F238E27FC236}">
                <a16:creationId xmlns:a16="http://schemas.microsoft.com/office/drawing/2014/main" id="{6E8DDA4A-FAB5-4A24-9618-D305715D91AC}"/>
              </a:ext>
            </a:extLst>
          </p:cNvPr>
          <p:cNvSpPr>
            <a:spLocks noGrp="1"/>
          </p:cNvSpPr>
          <p:nvPr>
            <p:ph idx="1"/>
          </p:nvPr>
        </p:nvSpPr>
        <p:spPr>
          <a:xfrm>
            <a:off x="373029" y="679100"/>
            <a:ext cx="8282085" cy="1532610"/>
          </a:xfrm>
        </p:spPr>
        <p:txBody>
          <a:bodyPr>
            <a:normAutofit/>
          </a:bodyPr>
          <a:lstStyle/>
          <a:p>
            <a:r>
              <a:rPr lang="en-US" dirty="0"/>
              <a:t>In the Primo </a:t>
            </a:r>
            <a:r>
              <a:rPr lang="en-US" dirty="0" err="1"/>
              <a:t>GetIt</a:t>
            </a:r>
            <a:r>
              <a:rPr lang="en-US" dirty="0"/>
              <a:t> tab there are three separate links – one for each item</a:t>
            </a:r>
          </a:p>
          <a:p>
            <a:endParaRPr lang="en-US" dirty="0"/>
          </a:p>
        </p:txBody>
      </p:sp>
      <p:sp>
        <p:nvSpPr>
          <p:cNvPr id="3" name="Rectangle 2">
            <a:extLst>
              <a:ext uri="{FF2B5EF4-FFF2-40B4-BE49-F238E27FC236}">
                <a16:creationId xmlns:a16="http://schemas.microsoft.com/office/drawing/2014/main" id="{C732E6E0-F1C2-4301-8B32-00E4C96F2DF5}"/>
              </a:ext>
            </a:extLst>
          </p:cNvPr>
          <p:cNvSpPr/>
          <p:nvPr/>
        </p:nvSpPr>
        <p:spPr>
          <a:xfrm>
            <a:off x="3013663" y="3507853"/>
            <a:ext cx="3790585" cy="11517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893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107504" y="3319778"/>
            <a:ext cx="8928991" cy="1240583"/>
          </a:xfrm>
        </p:spPr>
        <p:txBody>
          <a:bodyPr/>
          <a:lstStyle/>
          <a:p>
            <a:r>
              <a:rPr lang="en-US" b="0" dirty="0"/>
              <a:t>Holdings call number and item call number in published xml</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Tree>
    <p:extLst>
      <p:ext uri="{BB962C8B-B14F-4D97-AF65-F5344CB8AC3E}">
        <p14:creationId xmlns:p14="http://schemas.microsoft.com/office/powerpoint/2010/main" val="3665031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b="0" dirty="0"/>
              <a:t>Holdings call number and item call number in published xml</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43</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4"/>
            <a:ext cx="8856983" cy="1819146"/>
          </a:xfrm>
        </p:spPr>
        <p:txBody>
          <a:bodyPr>
            <a:normAutofit/>
          </a:bodyPr>
          <a:lstStyle/>
          <a:p>
            <a:r>
              <a:rPr lang="en-US" sz="2300" dirty="0"/>
              <a:t>When publishing via the general publishing profile both t</a:t>
            </a:r>
            <a:r>
              <a:rPr lang="en-US" dirty="0"/>
              <a:t>he holdings call number and item call number are published in the xml.</a:t>
            </a:r>
          </a:p>
          <a:p>
            <a:r>
              <a:rPr lang="en-US" dirty="0"/>
              <a:t>Thus if using the publishing file for a discovery interface the call number will appear, regardless of where it is in Alma.</a:t>
            </a:r>
          </a:p>
          <a:p>
            <a:endParaRPr lang="en-US" sz="2300" dirty="0"/>
          </a:p>
          <a:p>
            <a:endParaRPr lang="en-US" sz="2300" dirty="0"/>
          </a:p>
        </p:txBody>
      </p:sp>
    </p:spTree>
    <p:extLst>
      <p:ext uri="{BB962C8B-B14F-4D97-AF65-F5344CB8AC3E}">
        <p14:creationId xmlns:p14="http://schemas.microsoft.com/office/powerpoint/2010/main" val="2949426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b="0" dirty="0"/>
              <a:t>Holdings call number and item call number in published xml</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44</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4"/>
            <a:ext cx="8856983" cy="1819146"/>
          </a:xfrm>
        </p:spPr>
        <p:txBody>
          <a:bodyPr>
            <a:normAutofit/>
          </a:bodyPr>
          <a:lstStyle/>
          <a:p>
            <a:r>
              <a:rPr lang="en-US" sz="2300" dirty="0"/>
              <a:t>Here we define to bring the entire 852 field from the holdings record and “expand” it into the bibliographic record.  It is also possible to define that only certain subfields will be “expanded”, and also to send them to a bibliographic field other than 852.</a:t>
            </a:r>
          </a:p>
          <a:p>
            <a:endParaRPr lang="en-US" sz="2300" dirty="0"/>
          </a:p>
        </p:txBody>
      </p:sp>
      <p:pic>
        <p:nvPicPr>
          <p:cNvPr id="2" name="Picture 1">
            <a:extLst>
              <a:ext uri="{FF2B5EF4-FFF2-40B4-BE49-F238E27FC236}">
                <a16:creationId xmlns:a16="http://schemas.microsoft.com/office/drawing/2014/main" id="{C7DA745A-E28A-4604-B36D-3C565F6E1CC4}"/>
              </a:ext>
            </a:extLst>
          </p:cNvPr>
          <p:cNvPicPr>
            <a:picLocks noChangeAspect="1"/>
          </p:cNvPicPr>
          <p:nvPr/>
        </p:nvPicPr>
        <p:blipFill>
          <a:blip r:embed="rId2"/>
          <a:stretch>
            <a:fillRect/>
          </a:stretch>
        </p:blipFill>
        <p:spPr>
          <a:xfrm>
            <a:off x="0" y="2350884"/>
            <a:ext cx="9144000" cy="2237090"/>
          </a:xfrm>
          <a:prstGeom prst="rect">
            <a:avLst/>
          </a:prstGeom>
          <a:ln>
            <a:solidFill>
              <a:schemeClr val="accent1"/>
            </a:solidFill>
          </a:ln>
        </p:spPr>
      </p:pic>
    </p:spTree>
    <p:extLst>
      <p:ext uri="{BB962C8B-B14F-4D97-AF65-F5344CB8AC3E}">
        <p14:creationId xmlns:p14="http://schemas.microsoft.com/office/powerpoint/2010/main" val="3953836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b="0" dirty="0"/>
              <a:t>Holdings call number and item call number in published xml</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45</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4"/>
            <a:ext cx="8856983" cy="1819146"/>
          </a:xfrm>
        </p:spPr>
        <p:txBody>
          <a:bodyPr>
            <a:normAutofit/>
          </a:bodyPr>
          <a:lstStyle/>
          <a:p>
            <a:r>
              <a:rPr lang="en-US" sz="2300" dirty="0"/>
              <a:t>Here we define that the item call number will be “expanded” to the 853 field of the bibliographic record and go into subfield h</a:t>
            </a:r>
          </a:p>
          <a:p>
            <a:endParaRPr lang="en-US" sz="2300" dirty="0"/>
          </a:p>
        </p:txBody>
      </p:sp>
      <p:pic>
        <p:nvPicPr>
          <p:cNvPr id="3" name="Picture 2">
            <a:extLst>
              <a:ext uri="{FF2B5EF4-FFF2-40B4-BE49-F238E27FC236}">
                <a16:creationId xmlns:a16="http://schemas.microsoft.com/office/drawing/2014/main" id="{76BA7A9F-E1B0-41E5-829E-3F68A6FAE6C6}"/>
              </a:ext>
            </a:extLst>
          </p:cNvPr>
          <p:cNvPicPr>
            <a:picLocks noChangeAspect="1"/>
          </p:cNvPicPr>
          <p:nvPr/>
        </p:nvPicPr>
        <p:blipFill>
          <a:blip r:embed="rId2"/>
          <a:stretch>
            <a:fillRect/>
          </a:stretch>
        </p:blipFill>
        <p:spPr>
          <a:xfrm>
            <a:off x="0" y="1870001"/>
            <a:ext cx="9144000" cy="1403498"/>
          </a:xfrm>
          <a:prstGeom prst="rect">
            <a:avLst/>
          </a:prstGeom>
          <a:ln>
            <a:solidFill>
              <a:schemeClr val="accent1"/>
            </a:solidFill>
          </a:ln>
        </p:spPr>
      </p:pic>
      <p:pic>
        <p:nvPicPr>
          <p:cNvPr id="4" name="Picture 3">
            <a:extLst>
              <a:ext uri="{FF2B5EF4-FFF2-40B4-BE49-F238E27FC236}">
                <a16:creationId xmlns:a16="http://schemas.microsoft.com/office/drawing/2014/main" id="{87B0F8A4-8605-4CDD-9335-9788CBA0508C}"/>
              </a:ext>
            </a:extLst>
          </p:cNvPr>
          <p:cNvPicPr>
            <a:picLocks noChangeAspect="1"/>
          </p:cNvPicPr>
          <p:nvPr/>
        </p:nvPicPr>
        <p:blipFill>
          <a:blip r:embed="rId3"/>
          <a:stretch>
            <a:fillRect/>
          </a:stretch>
        </p:blipFill>
        <p:spPr>
          <a:xfrm>
            <a:off x="32345" y="3655293"/>
            <a:ext cx="7419975" cy="428625"/>
          </a:xfrm>
          <a:prstGeom prst="rect">
            <a:avLst/>
          </a:prstGeom>
          <a:ln>
            <a:solidFill>
              <a:schemeClr val="accent1"/>
            </a:solidFill>
          </a:ln>
        </p:spPr>
      </p:pic>
    </p:spTree>
    <p:extLst>
      <p:ext uri="{BB962C8B-B14F-4D97-AF65-F5344CB8AC3E}">
        <p14:creationId xmlns:p14="http://schemas.microsoft.com/office/powerpoint/2010/main" val="4139424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b="0" dirty="0"/>
              <a:t>Holdings call number and item call number in published xml</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46</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4"/>
            <a:ext cx="8856983" cy="883042"/>
          </a:xfrm>
        </p:spPr>
        <p:txBody>
          <a:bodyPr>
            <a:normAutofit/>
          </a:bodyPr>
          <a:lstStyle/>
          <a:p>
            <a:r>
              <a:rPr lang="en-US" sz="2300" dirty="0"/>
              <a:t>For title “The ACP handbook of women's health” the one holdings record 852 field and three item call numbers appear</a:t>
            </a:r>
          </a:p>
          <a:p>
            <a:endParaRPr lang="en-US" sz="2300" dirty="0"/>
          </a:p>
        </p:txBody>
      </p:sp>
      <p:pic>
        <p:nvPicPr>
          <p:cNvPr id="2" name="Picture 1">
            <a:extLst>
              <a:ext uri="{FF2B5EF4-FFF2-40B4-BE49-F238E27FC236}">
                <a16:creationId xmlns:a16="http://schemas.microsoft.com/office/drawing/2014/main" id="{8BE71DBD-7044-4A55-AE78-FCCB05A13E07}"/>
              </a:ext>
            </a:extLst>
          </p:cNvPr>
          <p:cNvPicPr>
            <a:picLocks noChangeAspect="1"/>
          </p:cNvPicPr>
          <p:nvPr/>
        </p:nvPicPr>
        <p:blipFill>
          <a:blip r:embed="rId2"/>
          <a:stretch>
            <a:fillRect/>
          </a:stretch>
        </p:blipFill>
        <p:spPr>
          <a:xfrm>
            <a:off x="2266950" y="1645890"/>
            <a:ext cx="4610100" cy="3086100"/>
          </a:xfrm>
          <a:prstGeom prst="rect">
            <a:avLst/>
          </a:prstGeom>
          <a:ln>
            <a:solidFill>
              <a:schemeClr val="accent1"/>
            </a:solidFill>
          </a:ln>
        </p:spPr>
      </p:pic>
      <p:cxnSp>
        <p:nvCxnSpPr>
          <p:cNvPr id="10" name="Straight Connector 9">
            <a:extLst>
              <a:ext uri="{FF2B5EF4-FFF2-40B4-BE49-F238E27FC236}">
                <a16:creationId xmlns:a16="http://schemas.microsoft.com/office/drawing/2014/main" id="{625981EF-0A29-4FE3-9641-E73DD9FE260F}"/>
              </a:ext>
            </a:extLst>
          </p:cNvPr>
          <p:cNvCxnSpPr/>
          <p:nvPr/>
        </p:nvCxnSpPr>
        <p:spPr>
          <a:xfrm>
            <a:off x="4139952" y="3939902"/>
            <a:ext cx="1656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19B88D-54EE-4DF0-9068-843F6C451AFC}"/>
              </a:ext>
            </a:extLst>
          </p:cNvPr>
          <p:cNvCxnSpPr/>
          <p:nvPr/>
        </p:nvCxnSpPr>
        <p:spPr>
          <a:xfrm>
            <a:off x="4139952" y="4587974"/>
            <a:ext cx="1656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5DFDFB9-9B1B-41F7-837C-FBDA4B82A022}"/>
              </a:ext>
            </a:extLst>
          </p:cNvPr>
          <p:cNvSpPr/>
          <p:nvPr/>
        </p:nvSpPr>
        <p:spPr>
          <a:xfrm>
            <a:off x="2266950" y="1635646"/>
            <a:ext cx="4033242" cy="11521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C1B4425-89EE-4A81-8214-9889513489F8}"/>
              </a:ext>
            </a:extLst>
          </p:cNvPr>
          <p:cNvCxnSpPr/>
          <p:nvPr/>
        </p:nvCxnSpPr>
        <p:spPr>
          <a:xfrm>
            <a:off x="4139952" y="3291830"/>
            <a:ext cx="1656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438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9F66EF-1C41-4EB5-9FFF-C1619CDC0F7E}"/>
              </a:ext>
            </a:extLst>
          </p:cNvPr>
          <p:cNvPicPr>
            <a:picLocks noChangeAspect="1"/>
          </p:cNvPicPr>
          <p:nvPr/>
        </p:nvPicPr>
        <p:blipFill>
          <a:blip r:embed="rId2"/>
          <a:stretch>
            <a:fillRect/>
          </a:stretch>
        </p:blipFill>
        <p:spPr>
          <a:xfrm>
            <a:off x="2278974" y="1593227"/>
            <a:ext cx="4333875" cy="3429000"/>
          </a:xfrm>
          <a:prstGeom prst="rect">
            <a:avLst/>
          </a:prstGeom>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b="0" dirty="0"/>
              <a:t>Holdings call number and item call number in published xml</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47</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4"/>
            <a:ext cx="8856983" cy="883042"/>
          </a:xfrm>
        </p:spPr>
        <p:txBody>
          <a:bodyPr>
            <a:normAutofit/>
          </a:bodyPr>
          <a:lstStyle/>
          <a:p>
            <a:r>
              <a:rPr lang="en-US" sz="2300" dirty="0"/>
              <a:t>For title “The Oxford handbook of women and gender in medieval Europe” all three holdings records 852 fields appear</a:t>
            </a:r>
          </a:p>
          <a:p>
            <a:endParaRPr lang="en-US" sz="2300" dirty="0"/>
          </a:p>
        </p:txBody>
      </p:sp>
      <p:sp>
        <p:nvSpPr>
          <p:cNvPr id="9" name="Rectangle 8">
            <a:extLst>
              <a:ext uri="{FF2B5EF4-FFF2-40B4-BE49-F238E27FC236}">
                <a16:creationId xmlns:a16="http://schemas.microsoft.com/office/drawing/2014/main" id="{C5DFDFB9-9B1B-41F7-837C-FBDA4B82A022}"/>
              </a:ext>
            </a:extLst>
          </p:cNvPr>
          <p:cNvSpPr/>
          <p:nvPr/>
        </p:nvSpPr>
        <p:spPr>
          <a:xfrm>
            <a:off x="2266950" y="1563638"/>
            <a:ext cx="4033242" cy="11521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BA4A59-F9E7-41DF-833C-A30C9F31B79D}"/>
              </a:ext>
            </a:extLst>
          </p:cNvPr>
          <p:cNvSpPr/>
          <p:nvPr/>
        </p:nvSpPr>
        <p:spPr>
          <a:xfrm>
            <a:off x="2267744" y="2715785"/>
            <a:ext cx="4033242" cy="11521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81D35C-63A3-482F-9C42-C36C9E8612A3}"/>
              </a:ext>
            </a:extLst>
          </p:cNvPr>
          <p:cNvSpPr/>
          <p:nvPr/>
        </p:nvSpPr>
        <p:spPr>
          <a:xfrm>
            <a:off x="2267744" y="3867913"/>
            <a:ext cx="4033242" cy="11521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989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107504" y="3319778"/>
            <a:ext cx="8928991" cy="1240583"/>
          </a:xfrm>
        </p:spPr>
        <p:txBody>
          <a:bodyPr/>
          <a:lstStyle/>
          <a:p>
            <a:r>
              <a:rPr lang="en-US" b="0" dirty="0"/>
              <a:t>Holdings call number and item call number in API output</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Tree>
    <p:extLst>
      <p:ext uri="{BB962C8B-B14F-4D97-AF65-F5344CB8AC3E}">
        <p14:creationId xmlns:p14="http://schemas.microsoft.com/office/powerpoint/2010/main" val="1248907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0" dirty="0"/>
              <a:t>Holdings call number and item call number in API output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49</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4"/>
            <a:ext cx="8856983" cy="1819146"/>
          </a:xfrm>
        </p:spPr>
        <p:txBody>
          <a:bodyPr>
            <a:normAutofit/>
          </a:bodyPr>
          <a:lstStyle/>
          <a:p>
            <a:r>
              <a:rPr lang="en-US" sz="2300" dirty="0"/>
              <a:t>When doing a GET via the API both t</a:t>
            </a:r>
            <a:r>
              <a:rPr lang="en-US" dirty="0"/>
              <a:t>he holdings call number and item call number appear in the output.</a:t>
            </a:r>
          </a:p>
          <a:p>
            <a:r>
              <a:rPr lang="en-US" dirty="0"/>
              <a:t>Thus if using the APIs for a discovery interface the call number will appear, regardless of where it is in Alma.</a:t>
            </a:r>
          </a:p>
          <a:p>
            <a:endParaRPr lang="en-US" sz="2300" dirty="0"/>
          </a:p>
          <a:p>
            <a:endParaRPr lang="en-US" sz="2300" dirty="0"/>
          </a:p>
        </p:txBody>
      </p:sp>
    </p:spTree>
    <p:extLst>
      <p:ext uri="{BB962C8B-B14F-4D97-AF65-F5344CB8AC3E}">
        <p14:creationId xmlns:p14="http://schemas.microsoft.com/office/powerpoint/2010/main" val="323325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The call number in the holdings record</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2690083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0" dirty="0"/>
              <a:t>Holdings call number and item call number in API output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50</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4"/>
            <a:ext cx="8856983" cy="941302"/>
          </a:xfrm>
        </p:spPr>
        <p:txBody>
          <a:bodyPr>
            <a:normAutofit/>
          </a:bodyPr>
          <a:lstStyle/>
          <a:p>
            <a:r>
              <a:rPr lang="en-US" sz="2300" dirty="0"/>
              <a:t>Here is the API syntax to get the holdings record for title “The ACP handbook of women's health”</a:t>
            </a:r>
          </a:p>
          <a:p>
            <a:endParaRPr lang="en-US" sz="2300" dirty="0"/>
          </a:p>
        </p:txBody>
      </p:sp>
      <p:sp>
        <p:nvSpPr>
          <p:cNvPr id="9" name="Content Placeholder 5">
            <a:extLst>
              <a:ext uri="{FF2B5EF4-FFF2-40B4-BE49-F238E27FC236}">
                <a16:creationId xmlns:a16="http://schemas.microsoft.com/office/drawing/2014/main" id="{DADFE01D-7201-4598-8414-5F613DBF9E61}"/>
              </a:ext>
            </a:extLst>
          </p:cNvPr>
          <p:cNvSpPr txBox="1">
            <a:spLocks/>
          </p:cNvSpPr>
          <p:nvPr/>
        </p:nvSpPr>
        <p:spPr>
          <a:xfrm>
            <a:off x="237824" y="1973092"/>
            <a:ext cx="8856983" cy="147650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t>https://api-eu.hosted.exlibrisgroup.com/almaws/v1/bibs/99208911100121/</a:t>
            </a:r>
            <a:r>
              <a:rPr lang="en-US" sz="1100" dirty="0">
                <a:highlight>
                  <a:srgbClr val="FFFF00"/>
                </a:highlight>
              </a:rPr>
              <a:t>holdings</a:t>
            </a:r>
            <a:r>
              <a:rPr lang="en-US" sz="1100" dirty="0"/>
              <a:t>/2245809860000121?apikey=613l7xxb1e0a1a10fdb4665ae8ae86a361eb6a5</a:t>
            </a:r>
          </a:p>
        </p:txBody>
      </p:sp>
    </p:spTree>
    <p:extLst>
      <p:ext uri="{BB962C8B-B14F-4D97-AF65-F5344CB8AC3E}">
        <p14:creationId xmlns:p14="http://schemas.microsoft.com/office/powerpoint/2010/main" val="4046444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0" dirty="0"/>
              <a:t>Holdings call number and item call number in API output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51</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4"/>
            <a:ext cx="8856983" cy="941302"/>
          </a:xfrm>
        </p:spPr>
        <p:txBody>
          <a:bodyPr>
            <a:normAutofit/>
          </a:bodyPr>
          <a:lstStyle/>
          <a:p>
            <a:r>
              <a:rPr lang="en-US" sz="2300" dirty="0"/>
              <a:t>The full holdings record with the call number appears</a:t>
            </a:r>
          </a:p>
          <a:p>
            <a:endParaRPr lang="en-US" sz="2300" dirty="0"/>
          </a:p>
        </p:txBody>
      </p:sp>
      <p:pic>
        <p:nvPicPr>
          <p:cNvPr id="2" name="Picture 1">
            <a:extLst>
              <a:ext uri="{FF2B5EF4-FFF2-40B4-BE49-F238E27FC236}">
                <a16:creationId xmlns:a16="http://schemas.microsoft.com/office/drawing/2014/main" id="{5247E859-2B48-4C6E-9601-86CC97F7DFCE}"/>
              </a:ext>
            </a:extLst>
          </p:cNvPr>
          <p:cNvPicPr>
            <a:picLocks noChangeAspect="1"/>
          </p:cNvPicPr>
          <p:nvPr/>
        </p:nvPicPr>
        <p:blipFill>
          <a:blip r:embed="rId2"/>
          <a:stretch>
            <a:fillRect/>
          </a:stretch>
        </p:blipFill>
        <p:spPr>
          <a:xfrm>
            <a:off x="1691680" y="1223255"/>
            <a:ext cx="5452467" cy="3423480"/>
          </a:xfrm>
          <a:prstGeom prst="rect">
            <a:avLst/>
          </a:prstGeom>
          <a:ln>
            <a:solidFill>
              <a:schemeClr val="tx1"/>
            </a:solidFill>
          </a:ln>
        </p:spPr>
      </p:pic>
      <p:sp>
        <p:nvSpPr>
          <p:cNvPr id="3" name="Rectangle 2">
            <a:extLst>
              <a:ext uri="{FF2B5EF4-FFF2-40B4-BE49-F238E27FC236}">
                <a16:creationId xmlns:a16="http://schemas.microsoft.com/office/drawing/2014/main" id="{E7225AA3-30F0-4B59-9048-43376F447534}"/>
              </a:ext>
            </a:extLst>
          </p:cNvPr>
          <p:cNvSpPr/>
          <p:nvPr/>
        </p:nvSpPr>
        <p:spPr>
          <a:xfrm>
            <a:off x="2195736" y="3795886"/>
            <a:ext cx="29523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758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0" dirty="0"/>
              <a:t>Holdings call number and item call number in API output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52</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4"/>
            <a:ext cx="8856983" cy="941302"/>
          </a:xfrm>
        </p:spPr>
        <p:txBody>
          <a:bodyPr>
            <a:normAutofit/>
          </a:bodyPr>
          <a:lstStyle/>
          <a:p>
            <a:r>
              <a:rPr lang="en-US" sz="2300" dirty="0"/>
              <a:t>Here is API syntax to get the items for title “The ACP handbook of women's health”</a:t>
            </a:r>
          </a:p>
          <a:p>
            <a:endParaRPr lang="en-US" sz="2300" dirty="0"/>
          </a:p>
        </p:txBody>
      </p:sp>
      <p:sp>
        <p:nvSpPr>
          <p:cNvPr id="9" name="Content Placeholder 5">
            <a:extLst>
              <a:ext uri="{FF2B5EF4-FFF2-40B4-BE49-F238E27FC236}">
                <a16:creationId xmlns:a16="http://schemas.microsoft.com/office/drawing/2014/main" id="{DADFE01D-7201-4598-8414-5F613DBF9E61}"/>
              </a:ext>
            </a:extLst>
          </p:cNvPr>
          <p:cNvSpPr txBox="1">
            <a:spLocks/>
          </p:cNvSpPr>
          <p:nvPr/>
        </p:nvSpPr>
        <p:spPr>
          <a:xfrm>
            <a:off x="237824" y="1973092"/>
            <a:ext cx="8856983" cy="1476503"/>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300" dirty="0"/>
              <a:t>https://api-eu.hosted.exlibrisgroup.com/almaws/v1/bibs/99208911100121/holdings/2245809860000121/</a:t>
            </a:r>
            <a:r>
              <a:rPr lang="en-US" sz="2300" dirty="0">
                <a:highlight>
                  <a:srgbClr val="FFFF00"/>
                </a:highlight>
              </a:rPr>
              <a:t>items</a:t>
            </a:r>
            <a:r>
              <a:rPr lang="en-US" sz="2300" dirty="0"/>
              <a:t>/2345809840000121?view=brief&amp;apikey=613l7xxb1e0a1a10fdb4665ae8ae86a361eb6a5</a:t>
            </a:r>
          </a:p>
          <a:p>
            <a:pPr marL="0" indent="0">
              <a:buNone/>
            </a:pPr>
            <a:r>
              <a:rPr lang="en-US" sz="2300" dirty="0"/>
              <a:t>https://api-eu.hosted.exlibrisgroup.com/almaws/v1/bibs/99208911100121/holdings/2245809860000121/</a:t>
            </a:r>
            <a:r>
              <a:rPr lang="en-US" sz="2300" dirty="0">
                <a:highlight>
                  <a:srgbClr val="FFFF00"/>
                </a:highlight>
              </a:rPr>
              <a:t>items</a:t>
            </a:r>
            <a:r>
              <a:rPr lang="en-US" sz="2300" dirty="0"/>
              <a:t>/2345809830000121?view=brief&amp;apikey=613l7xxb1e0a1a10fdb4665ae8ae86a361eb6a5</a:t>
            </a:r>
          </a:p>
          <a:p>
            <a:pPr marL="0" indent="0">
              <a:buNone/>
            </a:pPr>
            <a:r>
              <a:rPr lang="en-US" sz="2300" dirty="0"/>
              <a:t>https://api-eu.hosted.exlibrisgroup.com/almaws/v1/bibs/99208911100121/holdings/2245809860000121/</a:t>
            </a:r>
            <a:r>
              <a:rPr lang="en-US" sz="2300" dirty="0">
                <a:highlight>
                  <a:srgbClr val="FFFF00"/>
                </a:highlight>
              </a:rPr>
              <a:t>items</a:t>
            </a:r>
            <a:r>
              <a:rPr lang="en-US" sz="2300" dirty="0"/>
              <a:t>/2345809820000121?view=brief&amp;apikey=613l7xxb1e0a1a10fdb4665ae8ae86a361eb6a5</a:t>
            </a:r>
          </a:p>
        </p:txBody>
      </p:sp>
    </p:spTree>
    <p:extLst>
      <p:ext uri="{BB962C8B-B14F-4D97-AF65-F5344CB8AC3E}">
        <p14:creationId xmlns:p14="http://schemas.microsoft.com/office/powerpoint/2010/main" val="2921468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0" dirty="0"/>
              <a:t>Holdings call number and item call number in API output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53</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4"/>
            <a:ext cx="8856983" cy="941302"/>
          </a:xfrm>
        </p:spPr>
        <p:txBody>
          <a:bodyPr>
            <a:normAutofit/>
          </a:bodyPr>
          <a:lstStyle/>
          <a:p>
            <a:r>
              <a:rPr lang="en-US" sz="2300" dirty="0"/>
              <a:t>And the results show the item call number</a:t>
            </a:r>
          </a:p>
          <a:p>
            <a:endParaRPr lang="en-US" sz="2300" dirty="0"/>
          </a:p>
        </p:txBody>
      </p:sp>
      <p:pic>
        <p:nvPicPr>
          <p:cNvPr id="2" name="Picture 1">
            <a:extLst>
              <a:ext uri="{FF2B5EF4-FFF2-40B4-BE49-F238E27FC236}">
                <a16:creationId xmlns:a16="http://schemas.microsoft.com/office/drawing/2014/main" id="{75198191-F1F2-4261-A848-24717625FEA5}"/>
              </a:ext>
            </a:extLst>
          </p:cNvPr>
          <p:cNvPicPr>
            <a:picLocks noChangeAspect="1"/>
          </p:cNvPicPr>
          <p:nvPr/>
        </p:nvPicPr>
        <p:blipFill>
          <a:blip r:embed="rId2"/>
          <a:stretch>
            <a:fillRect/>
          </a:stretch>
        </p:blipFill>
        <p:spPr>
          <a:xfrm>
            <a:off x="0" y="1563638"/>
            <a:ext cx="9144000" cy="805388"/>
          </a:xfrm>
          <a:prstGeom prst="rect">
            <a:avLst/>
          </a:prstGeom>
          <a:ln>
            <a:solidFill>
              <a:schemeClr val="tx1"/>
            </a:solidFill>
          </a:ln>
        </p:spPr>
      </p:pic>
      <p:pic>
        <p:nvPicPr>
          <p:cNvPr id="3" name="Picture 2">
            <a:extLst>
              <a:ext uri="{FF2B5EF4-FFF2-40B4-BE49-F238E27FC236}">
                <a16:creationId xmlns:a16="http://schemas.microsoft.com/office/drawing/2014/main" id="{95C361F7-B89E-4831-BD43-D0F0245CD4D8}"/>
              </a:ext>
            </a:extLst>
          </p:cNvPr>
          <p:cNvPicPr>
            <a:picLocks noChangeAspect="1"/>
          </p:cNvPicPr>
          <p:nvPr/>
        </p:nvPicPr>
        <p:blipFill>
          <a:blip r:embed="rId3"/>
          <a:stretch>
            <a:fillRect/>
          </a:stretch>
        </p:blipFill>
        <p:spPr>
          <a:xfrm>
            <a:off x="0" y="2617827"/>
            <a:ext cx="9144000" cy="818019"/>
          </a:xfrm>
          <a:prstGeom prst="rect">
            <a:avLst/>
          </a:prstGeom>
          <a:ln>
            <a:solidFill>
              <a:schemeClr val="tx1"/>
            </a:solidFill>
          </a:ln>
        </p:spPr>
      </p:pic>
      <p:pic>
        <p:nvPicPr>
          <p:cNvPr id="4" name="Picture 3">
            <a:extLst>
              <a:ext uri="{FF2B5EF4-FFF2-40B4-BE49-F238E27FC236}">
                <a16:creationId xmlns:a16="http://schemas.microsoft.com/office/drawing/2014/main" id="{5AF9D168-AF61-4002-A782-61C824100390}"/>
              </a:ext>
            </a:extLst>
          </p:cNvPr>
          <p:cNvPicPr>
            <a:picLocks noChangeAspect="1"/>
          </p:cNvPicPr>
          <p:nvPr/>
        </p:nvPicPr>
        <p:blipFill>
          <a:blip r:embed="rId4"/>
          <a:stretch>
            <a:fillRect/>
          </a:stretch>
        </p:blipFill>
        <p:spPr>
          <a:xfrm>
            <a:off x="0" y="3699537"/>
            <a:ext cx="9144000" cy="816429"/>
          </a:xfrm>
          <a:prstGeom prst="rect">
            <a:avLst/>
          </a:prstGeom>
          <a:ln>
            <a:solidFill>
              <a:schemeClr val="tx1"/>
            </a:solidFill>
          </a:ln>
        </p:spPr>
      </p:pic>
      <p:sp>
        <p:nvSpPr>
          <p:cNvPr id="6" name="Rectangle 5">
            <a:extLst>
              <a:ext uri="{FF2B5EF4-FFF2-40B4-BE49-F238E27FC236}">
                <a16:creationId xmlns:a16="http://schemas.microsoft.com/office/drawing/2014/main" id="{E7BBC20F-73B0-4898-8E38-902D41C8E2ED}"/>
              </a:ext>
            </a:extLst>
          </p:cNvPr>
          <p:cNvSpPr/>
          <p:nvPr/>
        </p:nvSpPr>
        <p:spPr>
          <a:xfrm>
            <a:off x="2123728" y="1923678"/>
            <a:ext cx="194421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A8E3B1-B842-4995-A1F3-35235482BF56}"/>
              </a:ext>
            </a:extLst>
          </p:cNvPr>
          <p:cNvSpPr/>
          <p:nvPr/>
        </p:nvSpPr>
        <p:spPr>
          <a:xfrm>
            <a:off x="2123728" y="3003798"/>
            <a:ext cx="194421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AD143D-AFDE-4EBF-8415-BE481340F75F}"/>
              </a:ext>
            </a:extLst>
          </p:cNvPr>
          <p:cNvSpPr/>
          <p:nvPr/>
        </p:nvSpPr>
        <p:spPr>
          <a:xfrm>
            <a:off x="2195736" y="4083918"/>
            <a:ext cx="194421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435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Autofit/>
          </a:bodyPr>
          <a:lstStyle/>
          <a:p>
            <a:r>
              <a:rPr lang="en-US" sz="1600" dirty="0"/>
              <a:t>Yoel.Kortick@exlibrisgroup.com</a:t>
            </a:r>
          </a:p>
        </p:txBody>
      </p:sp>
    </p:spTree>
    <p:extLst>
      <p:ext uri="{BB962C8B-B14F-4D97-AF65-F5344CB8AC3E}">
        <p14:creationId xmlns:p14="http://schemas.microsoft.com/office/powerpoint/2010/main" val="390602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call number in the holdings record</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752605"/>
            <a:ext cx="8282085" cy="3619345"/>
          </a:xfrm>
        </p:spPr>
        <p:txBody>
          <a:bodyPr>
            <a:normAutofit/>
          </a:bodyPr>
          <a:lstStyle/>
          <a:p>
            <a:r>
              <a:rPr lang="en-US" sz="2000" dirty="0"/>
              <a:t>In Alma there is one holdings record per bibliographic record for each unique combination of </a:t>
            </a:r>
          </a:p>
          <a:p>
            <a:pPr lvl="1"/>
            <a:r>
              <a:rPr lang="en-US" sz="1800" dirty="0"/>
              <a:t>Library (852 $$b)</a:t>
            </a:r>
          </a:p>
          <a:p>
            <a:pPr lvl="1"/>
            <a:r>
              <a:rPr lang="en-US" sz="1800" dirty="0"/>
              <a:t>Location (852 $$c)</a:t>
            </a:r>
          </a:p>
          <a:p>
            <a:pPr lvl="1"/>
            <a:r>
              <a:rPr lang="en-US" sz="1800" dirty="0"/>
              <a:t>Classification Call Number (852 $$h)</a:t>
            </a:r>
          </a:p>
          <a:p>
            <a:pPr lvl="1"/>
            <a:r>
              <a:rPr lang="en-US" sz="1800" dirty="0"/>
              <a:t>Item Part (852 $$</a:t>
            </a:r>
            <a:r>
              <a:rPr lang="en-US" sz="1800" dirty="0" err="1"/>
              <a:t>i</a:t>
            </a:r>
            <a:r>
              <a:rPr lang="en-US" sz="1800" dirty="0"/>
              <a:t>)</a:t>
            </a:r>
          </a:p>
          <a:p>
            <a:pPr lvl="1"/>
            <a:r>
              <a:rPr lang="en-US" sz="1800" dirty="0"/>
              <a:t>Classification Call Number Prefix (852 $$k)</a:t>
            </a:r>
          </a:p>
          <a:p>
            <a:pPr lvl="1"/>
            <a:r>
              <a:rPr lang="en-US" sz="1800" dirty="0"/>
              <a:t>Classification Call Number Suffix (852 $$m)</a:t>
            </a:r>
          </a:p>
          <a:p>
            <a:pPr lvl="1"/>
            <a:r>
              <a:rPr lang="en-US" sz="1800" dirty="0"/>
              <a:t>Copy Number (852 $$t)</a:t>
            </a:r>
          </a:p>
          <a:p>
            <a:r>
              <a:rPr lang="en-US" sz="2200" dirty="0"/>
              <a:t>The above values are case sensitive</a:t>
            </a:r>
          </a:p>
        </p:txBody>
      </p:sp>
    </p:spTree>
    <p:extLst>
      <p:ext uri="{BB962C8B-B14F-4D97-AF65-F5344CB8AC3E}">
        <p14:creationId xmlns:p14="http://schemas.microsoft.com/office/powerpoint/2010/main" val="850616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call number in the holdings record</a:t>
            </a:r>
          </a:p>
        </p:txBody>
      </p:sp>
      <p:sp>
        <p:nvSpPr>
          <p:cNvPr id="13" name="Content Placeholder 5">
            <a:extLst>
              <a:ext uri="{FF2B5EF4-FFF2-40B4-BE49-F238E27FC236}">
                <a16:creationId xmlns:a16="http://schemas.microsoft.com/office/drawing/2014/main" id="{9447B01B-AF86-46E4-8137-67B8EEE7C357}"/>
              </a:ext>
            </a:extLst>
          </p:cNvPr>
          <p:cNvSpPr>
            <a:spLocks noGrp="1"/>
          </p:cNvSpPr>
          <p:nvPr>
            <p:ph idx="1"/>
          </p:nvPr>
        </p:nvSpPr>
        <p:spPr>
          <a:xfrm>
            <a:off x="414044" y="752604"/>
            <a:ext cx="8282085" cy="3763361"/>
          </a:xfrm>
        </p:spPr>
        <p:txBody>
          <a:bodyPr>
            <a:normAutofit/>
          </a:bodyPr>
          <a:lstStyle/>
          <a:p>
            <a:r>
              <a:rPr lang="en-US" sz="2000" dirty="0"/>
              <a:t>For example one bibliographic record can</a:t>
            </a:r>
            <a:r>
              <a:rPr lang="en-US" sz="2000" b="1" dirty="0">
                <a:solidFill>
                  <a:srgbClr val="FF0000"/>
                </a:solidFill>
              </a:rPr>
              <a:t>not</a:t>
            </a:r>
            <a:r>
              <a:rPr lang="en-US" sz="2000" dirty="0"/>
              <a:t> have two holdings records as follows:</a:t>
            </a:r>
          </a:p>
          <a:p>
            <a:r>
              <a:rPr lang="en-US" sz="2000" dirty="0"/>
              <a:t>$$b ULINC $$c GEN $$h PS3573.I87 $$</a:t>
            </a:r>
            <a:r>
              <a:rPr lang="en-US" sz="2000" dirty="0" err="1"/>
              <a:t>i</a:t>
            </a:r>
            <a:r>
              <a:rPr lang="en-US" sz="2000" dirty="0"/>
              <a:t> G74 1991 $$k Ref $$m Vault $$t 613</a:t>
            </a:r>
          </a:p>
          <a:p>
            <a:r>
              <a:rPr lang="en-US" sz="2000" dirty="0"/>
              <a:t>$$b ULINC $$c GEN $$h PS3573.I87 $$</a:t>
            </a:r>
            <a:r>
              <a:rPr lang="en-US" sz="2000" dirty="0" err="1"/>
              <a:t>i</a:t>
            </a:r>
            <a:r>
              <a:rPr lang="en-US" sz="2000" dirty="0"/>
              <a:t> G74 1991 $$k Ref $$m Vault $$t 613</a:t>
            </a:r>
          </a:p>
        </p:txBody>
      </p:sp>
    </p:spTree>
    <p:extLst>
      <p:ext uri="{BB962C8B-B14F-4D97-AF65-F5344CB8AC3E}">
        <p14:creationId xmlns:p14="http://schemas.microsoft.com/office/powerpoint/2010/main" val="3271511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call number in the holdings record</a:t>
            </a:r>
          </a:p>
        </p:txBody>
      </p:sp>
      <p:sp>
        <p:nvSpPr>
          <p:cNvPr id="13" name="Content Placeholder 5">
            <a:extLst>
              <a:ext uri="{FF2B5EF4-FFF2-40B4-BE49-F238E27FC236}">
                <a16:creationId xmlns:a16="http://schemas.microsoft.com/office/drawing/2014/main" id="{9447B01B-AF86-46E4-8137-67B8EEE7C357}"/>
              </a:ext>
            </a:extLst>
          </p:cNvPr>
          <p:cNvSpPr>
            <a:spLocks noGrp="1"/>
          </p:cNvSpPr>
          <p:nvPr>
            <p:ph idx="1"/>
          </p:nvPr>
        </p:nvSpPr>
        <p:spPr>
          <a:xfrm>
            <a:off x="414044" y="752604"/>
            <a:ext cx="8282085" cy="3763361"/>
          </a:xfrm>
        </p:spPr>
        <p:txBody>
          <a:bodyPr>
            <a:normAutofit/>
          </a:bodyPr>
          <a:lstStyle/>
          <a:p>
            <a:r>
              <a:rPr lang="en-US" sz="2000" dirty="0"/>
              <a:t>One bibliographic record can</a:t>
            </a:r>
            <a:r>
              <a:rPr lang="en-US" sz="2000" b="1" dirty="0">
                <a:solidFill>
                  <a:srgbClr val="FF0000"/>
                </a:solidFill>
              </a:rPr>
              <a:t>not</a:t>
            </a:r>
            <a:r>
              <a:rPr lang="en-US" sz="2000" dirty="0"/>
              <a:t> have two holdings records as follows:</a:t>
            </a:r>
          </a:p>
          <a:p>
            <a:r>
              <a:rPr lang="en-US" sz="2000" dirty="0"/>
              <a:t>$$b ULINC $$c GEN $$h PS3573.I87</a:t>
            </a:r>
          </a:p>
          <a:p>
            <a:r>
              <a:rPr lang="en-US" sz="2000" dirty="0"/>
              <a:t>$$b ULINC $$c GEN $$h PS3573.I87</a:t>
            </a:r>
          </a:p>
        </p:txBody>
      </p:sp>
    </p:spTree>
    <p:extLst>
      <p:ext uri="{BB962C8B-B14F-4D97-AF65-F5344CB8AC3E}">
        <p14:creationId xmlns:p14="http://schemas.microsoft.com/office/powerpoint/2010/main" val="1674416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call number in the holdings record</a:t>
            </a:r>
          </a:p>
        </p:txBody>
      </p:sp>
      <p:sp>
        <p:nvSpPr>
          <p:cNvPr id="13" name="Content Placeholder 5">
            <a:extLst>
              <a:ext uri="{FF2B5EF4-FFF2-40B4-BE49-F238E27FC236}">
                <a16:creationId xmlns:a16="http://schemas.microsoft.com/office/drawing/2014/main" id="{9447B01B-AF86-46E4-8137-67B8EEE7C357}"/>
              </a:ext>
            </a:extLst>
          </p:cNvPr>
          <p:cNvSpPr>
            <a:spLocks noGrp="1"/>
          </p:cNvSpPr>
          <p:nvPr>
            <p:ph idx="1"/>
          </p:nvPr>
        </p:nvSpPr>
        <p:spPr>
          <a:xfrm>
            <a:off x="414044" y="752604"/>
            <a:ext cx="8282085" cy="3763361"/>
          </a:xfrm>
        </p:spPr>
        <p:txBody>
          <a:bodyPr>
            <a:normAutofit/>
          </a:bodyPr>
          <a:lstStyle/>
          <a:p>
            <a:r>
              <a:rPr lang="en-US" sz="2000" dirty="0"/>
              <a:t>One bibliographic record </a:t>
            </a:r>
            <a:r>
              <a:rPr lang="en-US" sz="2000" b="1" dirty="0">
                <a:solidFill>
                  <a:srgbClr val="FF0000"/>
                </a:solidFill>
              </a:rPr>
              <a:t>can</a:t>
            </a:r>
            <a:r>
              <a:rPr lang="en-US" sz="2000" dirty="0"/>
              <a:t> have two holdings records as follows:</a:t>
            </a:r>
          </a:p>
          <a:p>
            <a:r>
              <a:rPr lang="en-US" sz="2000" dirty="0"/>
              <a:t>$$b ULINC $$c GEN $$h PS3573.I87 $$</a:t>
            </a:r>
            <a:r>
              <a:rPr lang="en-US" sz="2000" dirty="0" err="1"/>
              <a:t>i</a:t>
            </a:r>
            <a:r>
              <a:rPr lang="en-US" sz="2000" dirty="0"/>
              <a:t> G74 1991 $$k Ref $$m Vault $$t 61</a:t>
            </a:r>
            <a:r>
              <a:rPr lang="en-US" sz="2000" b="1" dirty="0">
                <a:solidFill>
                  <a:srgbClr val="FF0000"/>
                </a:solidFill>
              </a:rPr>
              <a:t>3</a:t>
            </a:r>
          </a:p>
          <a:p>
            <a:r>
              <a:rPr lang="en-US" sz="2000" dirty="0"/>
              <a:t>$$b ULINC $$c GEN $$h PS3573.I87 $$</a:t>
            </a:r>
            <a:r>
              <a:rPr lang="en-US" sz="2000" dirty="0" err="1"/>
              <a:t>i</a:t>
            </a:r>
            <a:r>
              <a:rPr lang="en-US" sz="2000" dirty="0"/>
              <a:t> G74 1991 $$k Ref $$m Vault $$t 61</a:t>
            </a:r>
            <a:r>
              <a:rPr lang="en-US" sz="2000" b="1" dirty="0">
                <a:solidFill>
                  <a:srgbClr val="FF0000"/>
                </a:solidFill>
              </a:rPr>
              <a:t>4</a:t>
            </a:r>
          </a:p>
        </p:txBody>
      </p:sp>
    </p:spTree>
    <p:extLst>
      <p:ext uri="{BB962C8B-B14F-4D97-AF65-F5344CB8AC3E}">
        <p14:creationId xmlns:p14="http://schemas.microsoft.com/office/powerpoint/2010/main" val="2471110691"/>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8310</TotalTime>
  <Words>2070</Words>
  <Application>Microsoft Office PowerPoint</Application>
  <PresentationFormat>On-screen Show (16:9)</PresentationFormat>
  <Paragraphs>218</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IGeLU_2016_16X9 (1)</vt:lpstr>
      <vt:lpstr>The call number in the holdings record  and the call number in the item record</vt:lpstr>
      <vt:lpstr>PowerPoint Presentation</vt:lpstr>
      <vt:lpstr>Introduction</vt:lpstr>
      <vt:lpstr>Introduction</vt:lpstr>
      <vt:lpstr>The call number in the holdings record</vt:lpstr>
      <vt:lpstr>The call number in the holdings record</vt:lpstr>
      <vt:lpstr>The call number in the holdings record</vt:lpstr>
      <vt:lpstr>The call number in the holdings record</vt:lpstr>
      <vt:lpstr>The call number in the holdings record</vt:lpstr>
      <vt:lpstr>The call number in the holdings record</vt:lpstr>
      <vt:lpstr>Fields where the call number may be catalogued</vt:lpstr>
      <vt:lpstr>Fields where the call number may be catalogued</vt:lpstr>
      <vt:lpstr>Fields where the call number may be catalogued</vt:lpstr>
      <vt:lpstr>Fields where the call number may be catalogued</vt:lpstr>
      <vt:lpstr>Call number appearance to staff and end user</vt:lpstr>
      <vt:lpstr>Call number appearance to staff and end user</vt:lpstr>
      <vt:lpstr>Call number appearance to staff and end user</vt:lpstr>
      <vt:lpstr>Call number appearance to staff and end user</vt:lpstr>
      <vt:lpstr>Call number appearance to staff and end user</vt:lpstr>
      <vt:lpstr>Retrieving by holdings call number and item call number</vt:lpstr>
      <vt:lpstr>Retrieving by holdings call number and item call number</vt:lpstr>
      <vt:lpstr>Retrieving by holdings call number and item call number</vt:lpstr>
      <vt:lpstr>Retrieving by holdings call number and item call number</vt:lpstr>
      <vt:lpstr>Retrieving by holdings call number and item call number</vt:lpstr>
      <vt:lpstr>Retrieving by holdings call number and item call number</vt:lpstr>
      <vt:lpstr>Retrieving by holdings call number and item call number</vt:lpstr>
      <vt:lpstr>Retrieving by holdings call number and item call number</vt:lpstr>
      <vt:lpstr>Retrieving by holdings call number and item call number</vt:lpstr>
      <vt:lpstr>Retrieving by holdings call number and item call number</vt:lpstr>
      <vt:lpstr>Retrieving by holdings call number and item call number</vt:lpstr>
      <vt:lpstr>Retrieving by holdings call number and item call number</vt:lpstr>
      <vt:lpstr>Retrieving by holdings call number and item call number</vt:lpstr>
      <vt:lpstr>When and why is it recommended to use an item call number</vt:lpstr>
      <vt:lpstr>When and why is it recommended to use an item call number</vt:lpstr>
      <vt:lpstr>When and why is it recommended to use an item call number</vt:lpstr>
      <vt:lpstr>When and why is it recommended to use an item call number</vt:lpstr>
      <vt:lpstr>When and why is it recommended to use an item call number</vt:lpstr>
      <vt:lpstr>When and why is it recommended to use an item call number</vt:lpstr>
      <vt:lpstr>When and why is it recommended to use an item call number</vt:lpstr>
      <vt:lpstr>When and why is it recommended to use an item call number</vt:lpstr>
      <vt:lpstr>When and why is it recommended to use an item call number</vt:lpstr>
      <vt:lpstr>Holdings call number and item call number in published xml</vt:lpstr>
      <vt:lpstr>Holdings call number and item call number in published xml</vt:lpstr>
      <vt:lpstr>Holdings call number and item call number in published xml</vt:lpstr>
      <vt:lpstr>Holdings call number and item call number in published xml</vt:lpstr>
      <vt:lpstr>Holdings call number and item call number in published xml</vt:lpstr>
      <vt:lpstr>Holdings call number and item call number in published xml</vt:lpstr>
      <vt:lpstr>Holdings call number and item call number in API output</vt:lpstr>
      <vt:lpstr>Holdings call number and item call number in API output</vt:lpstr>
      <vt:lpstr>Holdings call number and item call number in API output</vt:lpstr>
      <vt:lpstr>Holdings call number and item call number in API output</vt:lpstr>
      <vt:lpstr>Holdings call number and item call number in API output</vt:lpstr>
      <vt:lpstr>Holdings call number and item call number in API output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550</cp:revision>
  <dcterms:created xsi:type="dcterms:W3CDTF">2017-01-02T15:10:30Z</dcterms:created>
  <dcterms:modified xsi:type="dcterms:W3CDTF">2019-10-27T16:24:21Z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